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7"/>
  </p:notesMasterIdLst>
  <p:sldIdLst>
    <p:sldId id="256" r:id="rId2"/>
    <p:sldId id="258" r:id="rId3"/>
    <p:sldId id="263" r:id="rId4"/>
    <p:sldId id="260" r:id="rId5"/>
    <p:sldId id="259" r:id="rId6"/>
    <p:sldId id="262" r:id="rId7"/>
    <p:sldId id="268" r:id="rId8"/>
    <p:sldId id="273" r:id="rId9"/>
    <p:sldId id="266" r:id="rId10"/>
    <p:sldId id="272" r:id="rId11"/>
    <p:sldId id="274" r:id="rId12"/>
    <p:sldId id="275" r:id="rId13"/>
    <p:sldId id="276" r:id="rId14"/>
    <p:sldId id="269" r:id="rId15"/>
    <p:sldId id="27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AFB1C-C34C-47AA-AC2C-90CB5809F317}" v="238" dt="2024-01-18T20:00:18.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7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151F9-AB2A-4763-A6CD-51DDB85B8F99}" type="datetimeFigureOut">
              <a:rPr lang="en-ZA" smtClean="0"/>
              <a:t>2024/01/19</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855FF-BB28-4149-BD18-49832BCB596D}" type="slidenum">
              <a:rPr lang="en-ZA" smtClean="0"/>
              <a:t>‹#›</a:t>
            </a:fld>
            <a:endParaRPr lang="en-ZA" dirty="0"/>
          </a:p>
        </p:txBody>
      </p:sp>
    </p:spTree>
    <p:extLst>
      <p:ext uri="{BB962C8B-B14F-4D97-AF65-F5344CB8AC3E}">
        <p14:creationId xmlns:p14="http://schemas.microsoft.com/office/powerpoint/2010/main" val="390280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72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817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2242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00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60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552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343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40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3855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887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849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201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338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1/19/2024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descr="A picture containing outdoor&#10;&#10;Description automatically generated">
            <a:extLst>
              <a:ext uri="{FF2B5EF4-FFF2-40B4-BE49-F238E27FC236}">
                <a16:creationId xmlns:a16="http://schemas.microsoft.com/office/drawing/2014/main" id="{6F60B4E5-072A-191A-CB65-8F38B1CD321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flipH="1">
            <a:off x="-1" y="2500745"/>
            <a:ext cx="9183295" cy="1873830"/>
          </a:xfrm>
          <a:prstGeom prst="rect">
            <a:avLst/>
          </a:prstGeom>
        </p:spPr>
      </p:pic>
      <p:pic>
        <p:nvPicPr>
          <p:cNvPr id="8" name="Picture 7">
            <a:extLst>
              <a:ext uri="{FF2B5EF4-FFF2-40B4-BE49-F238E27FC236}">
                <a16:creationId xmlns:a16="http://schemas.microsoft.com/office/drawing/2014/main" id="{04D8A985-D382-B589-A380-ED8C9CA06F5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4523"/>
            <a:ext cx="9144000" cy="708036"/>
          </a:xfrm>
          <a:prstGeom prst="rect">
            <a:avLst/>
          </a:prstGeom>
        </p:spPr>
      </p:pic>
      <p:pic>
        <p:nvPicPr>
          <p:cNvPr id="9" name="Picture 8">
            <a:extLst>
              <a:ext uri="{FF2B5EF4-FFF2-40B4-BE49-F238E27FC236}">
                <a16:creationId xmlns:a16="http://schemas.microsoft.com/office/drawing/2014/main" id="{8D0328D2-4D6D-AC71-3C29-87095CF16B6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175496" y="4179171"/>
            <a:ext cx="10049166" cy="1081088"/>
          </a:xfrm>
          <a:prstGeom prst="rect">
            <a:avLst/>
          </a:prstGeom>
        </p:spPr>
      </p:pic>
    </p:spTree>
    <p:extLst>
      <p:ext uri="{BB962C8B-B14F-4D97-AF65-F5344CB8AC3E}">
        <p14:creationId xmlns:p14="http://schemas.microsoft.com/office/powerpoint/2010/main" val="36488166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saice.co.za/" TargetMode="External"/><Relationship Id="rId13" Type="http://schemas.openxmlformats.org/officeDocument/2006/relationships/image" Target="../media/image12.png"/><Relationship Id="rId3" Type="http://schemas.openxmlformats.org/officeDocument/2006/relationships/hyperlink" Target="http://www.wisa.org.za/" TargetMode="External"/><Relationship Id="rId7" Type="http://schemas.openxmlformats.org/officeDocument/2006/relationships/image" Target="../media/image13.png"/><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hyperlink" Target="http://www.imesa.co.za/" TargetMode="External"/><Relationship Id="rId11" Type="http://schemas.openxmlformats.org/officeDocument/2006/relationships/image" Target="../media/image6.png"/><Relationship Id="rId5" Type="http://schemas.openxmlformats.org/officeDocument/2006/relationships/hyperlink" Target="http://www.ecsa.co.za/" TargetMode="External"/><Relationship Id="rId10" Type="http://schemas.openxmlformats.org/officeDocument/2006/relationships/image" Target="../media/image14.png"/><Relationship Id="rId4" Type="http://schemas.openxmlformats.org/officeDocument/2006/relationships/hyperlink" Target="http://www.sacnasp.org.za/" TargetMode="External"/><Relationship Id="rId9" Type="http://schemas.openxmlformats.org/officeDocument/2006/relationships/hyperlink" Target="http://www.wisa2024.co.z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BB5B8-A554-408E-B320-141098934A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64" r="794" b="19136"/>
          <a:stretch/>
        </p:blipFill>
        <p:spPr>
          <a:xfrm>
            <a:off x="0" y="0"/>
            <a:ext cx="9144000" cy="5143500"/>
          </a:xfrm>
          <a:prstGeom prst="rect">
            <a:avLst/>
          </a:prstGeom>
        </p:spPr>
      </p:pic>
      <p:sp>
        <p:nvSpPr>
          <p:cNvPr id="2" name="TextBox 1">
            <a:extLst>
              <a:ext uri="{FF2B5EF4-FFF2-40B4-BE49-F238E27FC236}">
                <a16:creationId xmlns:a16="http://schemas.microsoft.com/office/drawing/2014/main" id="{0C3CDD5D-E9B4-5508-770F-45E4B298A584}"/>
              </a:ext>
            </a:extLst>
          </p:cNvPr>
          <p:cNvSpPr txBox="1"/>
          <p:nvPr/>
        </p:nvSpPr>
        <p:spPr>
          <a:xfrm>
            <a:off x="738550" y="717094"/>
            <a:ext cx="7666893" cy="1631216"/>
          </a:xfrm>
          <a:prstGeom prst="rect">
            <a:avLst/>
          </a:prstGeom>
          <a:noFill/>
        </p:spPr>
        <p:txBody>
          <a:bodyPr wrap="square" rtlCol="0">
            <a:spAutoFit/>
          </a:bodyPr>
          <a:lstStyle/>
          <a:p>
            <a:pPr algn="ctr"/>
            <a:r>
              <a:rPr lang="en-US" sz="5000" b="1" dirty="0">
                <a:effectLst>
                  <a:outerShdw blurRad="38100" dist="38100" dir="2700000" algn="tl">
                    <a:srgbClr val="000000">
                      <a:alpha val="43137"/>
                    </a:srgbClr>
                  </a:outerShdw>
                </a:effectLst>
              </a:rPr>
              <a:t>Water Services </a:t>
            </a:r>
          </a:p>
          <a:p>
            <a:pPr algn="ctr"/>
            <a:r>
              <a:rPr lang="en-US" sz="5000" b="1" dirty="0">
                <a:effectLst>
                  <a:outerShdw blurRad="38100" dist="38100" dir="2700000" algn="tl">
                    <a:srgbClr val="000000">
                      <a:alpha val="43137"/>
                    </a:srgbClr>
                  </a:outerShdw>
                </a:effectLst>
              </a:rPr>
              <a:t>Authorities Summit</a:t>
            </a:r>
            <a:endParaRPr lang="en-ZA" sz="50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2743D5EA-2C9E-A963-DE0A-73F1310E2328}"/>
              </a:ext>
            </a:extLst>
          </p:cNvPr>
          <p:cNvSpPr txBox="1"/>
          <p:nvPr/>
        </p:nvSpPr>
        <p:spPr>
          <a:xfrm>
            <a:off x="829050" y="2571750"/>
            <a:ext cx="7485891"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Professional Bodies </a:t>
            </a:r>
          </a:p>
          <a:p>
            <a:pPr algn="ctr"/>
            <a:r>
              <a:rPr lang="en-US" sz="4000" b="1" dirty="0">
                <a:effectLst>
                  <a:outerShdw blurRad="38100" dist="38100" dir="2700000" algn="tl">
                    <a:srgbClr val="000000">
                      <a:alpha val="43137"/>
                    </a:srgbClr>
                  </a:outerShdw>
                </a:effectLst>
              </a:rPr>
              <a:t>Presentation</a:t>
            </a:r>
            <a:endParaRPr lang="en-ZA" sz="4000"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278EB47-59A9-E98A-972E-FCB6C255228B}"/>
              </a:ext>
            </a:extLst>
          </p:cNvPr>
          <p:cNvSpPr txBox="1"/>
          <p:nvPr/>
        </p:nvSpPr>
        <p:spPr>
          <a:xfrm>
            <a:off x="5172501" y="4344371"/>
            <a:ext cx="3851783" cy="553998"/>
          </a:xfrm>
          <a:prstGeom prst="rect">
            <a:avLst/>
          </a:prstGeom>
          <a:noFill/>
        </p:spPr>
        <p:txBody>
          <a:bodyPr wrap="square" rtlCol="0">
            <a:spAutoFit/>
          </a:bodyPr>
          <a:lstStyle/>
          <a:p>
            <a:pPr algn="r"/>
            <a:r>
              <a:rPr lang="en-US" sz="3000" dirty="0">
                <a:effectLst>
                  <a:outerShdw blurRad="38100" dist="38100" dir="2700000" algn="tl">
                    <a:srgbClr val="000000">
                      <a:alpha val="43137"/>
                    </a:srgbClr>
                  </a:outerShdw>
                </a:effectLst>
              </a:rPr>
              <a:t>18-19 January 2024</a:t>
            </a:r>
            <a:endParaRPr lang="en-ZA" sz="30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307977DF-11DD-ADA3-4707-559240F8F56E}"/>
              </a:ext>
            </a:extLst>
          </p:cNvPr>
          <p:cNvSpPr txBox="1"/>
          <p:nvPr/>
        </p:nvSpPr>
        <p:spPr>
          <a:xfrm>
            <a:off x="119716" y="4236649"/>
            <a:ext cx="4622405" cy="769441"/>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Presented by: Dr Lester Goldman</a:t>
            </a:r>
          </a:p>
          <a:p>
            <a:r>
              <a:rPr lang="en-US" sz="2200" dirty="0">
                <a:effectLst>
                  <a:outerShdw blurRad="38100" dist="38100" dir="2700000" algn="tl">
                    <a:srgbClr val="000000">
                      <a:alpha val="43137"/>
                    </a:srgbClr>
                  </a:outerShdw>
                </a:effectLst>
              </a:rPr>
              <a:t>WISA CEO</a:t>
            </a:r>
            <a:endParaRPr lang="en-ZA"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015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F0CCAD-00B2-4DD2-A1D0-742452FAD60E}"/>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12400" r="22500" b="42291"/>
          <a:stretch/>
        </p:blipFill>
        <p:spPr>
          <a:xfrm>
            <a:off x="1" y="0"/>
            <a:ext cx="9143999" cy="5143500"/>
          </a:xfrm>
          <a:prstGeom prst="rect">
            <a:avLst/>
          </a:prstGeom>
        </p:spPr>
      </p:pic>
      <p:sp>
        <p:nvSpPr>
          <p:cNvPr id="3" name="Google Shape;1119;p75">
            <a:extLst>
              <a:ext uri="{FF2B5EF4-FFF2-40B4-BE49-F238E27FC236}">
                <a16:creationId xmlns:a16="http://schemas.microsoft.com/office/drawing/2014/main" id="{F99F083B-0EA4-D1B3-4979-5B64195FA5FD}"/>
              </a:ext>
            </a:extLst>
          </p:cNvPr>
          <p:cNvSpPr txBox="1">
            <a:spLocks/>
          </p:cNvSpPr>
          <p:nvPr/>
        </p:nvSpPr>
        <p:spPr>
          <a:xfrm>
            <a:off x="193722" y="1050877"/>
            <a:ext cx="8783052" cy="3962724"/>
          </a:xfrm>
          <a:prstGeom prst="rect">
            <a:avLst/>
          </a:prstGeom>
        </p:spPr>
        <p:txBody>
          <a:bodyPr spcFirstLastPara="1" vert="horz" wrap="square" lIns="121900" tIns="121900" rIns="121900" bIns="1219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4000"/>
              </a:lnSpc>
              <a:spcBef>
                <a:spcPts val="0"/>
              </a:spcBef>
            </a:pPr>
            <a:r>
              <a:rPr lang="en-US" sz="1500" dirty="0"/>
              <a:t>IMESA like all other VA's is concerned about the state of municipal infrastructure. Most municipalities do not make enough budget for Asset Maintenance but priority is being given to the new infrastructure and the buried infrastructure being forgotten.</a:t>
            </a:r>
          </a:p>
          <a:p>
            <a:pPr>
              <a:lnSpc>
                <a:spcPct val="114000"/>
              </a:lnSpc>
              <a:spcBef>
                <a:spcPts val="0"/>
              </a:spcBef>
            </a:pPr>
            <a:endParaRPr lang="en-US" sz="1500" dirty="0"/>
          </a:p>
          <a:p>
            <a:pPr>
              <a:lnSpc>
                <a:spcPct val="114000"/>
              </a:lnSpc>
              <a:spcBef>
                <a:spcPts val="0"/>
              </a:spcBef>
            </a:pPr>
            <a:r>
              <a:rPr lang="en-US" sz="1500" dirty="0"/>
              <a:t>The water losses for most of the municipalities including Metros exceeds 50% which is worrisome considering the limited water resource and the state of Government funding purse. </a:t>
            </a:r>
          </a:p>
          <a:p>
            <a:pPr>
              <a:lnSpc>
                <a:spcPct val="114000"/>
              </a:lnSpc>
              <a:spcBef>
                <a:spcPts val="0"/>
              </a:spcBef>
            </a:pPr>
            <a:endParaRPr lang="en-US" sz="1500" dirty="0"/>
          </a:p>
          <a:p>
            <a:pPr>
              <a:lnSpc>
                <a:spcPct val="114000"/>
              </a:lnSpc>
              <a:spcBef>
                <a:spcPts val="0"/>
              </a:spcBef>
            </a:pPr>
            <a:r>
              <a:rPr lang="en-US" sz="1500" dirty="0"/>
              <a:t>IMESA on various platforms makes municipalities aware of the negative impact of not taking care of the water and sanitation infrastructure.</a:t>
            </a:r>
          </a:p>
          <a:p>
            <a:pPr lvl="1">
              <a:lnSpc>
                <a:spcPct val="114000"/>
              </a:lnSpc>
              <a:spcBef>
                <a:spcPts val="0"/>
              </a:spcBef>
            </a:pPr>
            <a:r>
              <a:rPr lang="en-US" sz="1500" dirty="0"/>
              <a:t>Because of the water losses, the Water Boards and the Department would invest earlier in terms of developing Dams and other Bulk Water infrastructure to cater for the water disappearing on the ground which in turn will impact on the water tariffs,</a:t>
            </a:r>
          </a:p>
          <a:p>
            <a:pPr lvl="1">
              <a:lnSpc>
                <a:spcPct val="114000"/>
              </a:lnSpc>
              <a:spcBef>
                <a:spcPts val="0"/>
              </a:spcBef>
            </a:pPr>
            <a:r>
              <a:rPr lang="en-US" sz="1500" dirty="0"/>
              <a:t>The dilapidated infrastructure is so vulnerable to the floods, this resulting on waste waster pipes bursting and sewage contaminating water resources and increasing the costs of the water treatment.</a:t>
            </a:r>
            <a:r>
              <a:rPr lang="en-GB" sz="1500" dirty="0"/>
              <a:t> </a:t>
            </a:r>
          </a:p>
        </p:txBody>
      </p:sp>
      <p:sp>
        <p:nvSpPr>
          <p:cNvPr id="4" name="Google Shape;1130;p75">
            <a:extLst>
              <a:ext uri="{FF2B5EF4-FFF2-40B4-BE49-F238E27FC236}">
                <a16:creationId xmlns:a16="http://schemas.microsoft.com/office/drawing/2014/main" id="{CC03E6EC-38DA-6EF3-D435-AEEB32DDF2AB}"/>
              </a:ext>
            </a:extLst>
          </p:cNvPr>
          <p:cNvSpPr txBox="1">
            <a:spLocks/>
          </p:cNvSpPr>
          <p:nvPr/>
        </p:nvSpPr>
        <p:spPr>
          <a:xfrm>
            <a:off x="269562" y="341014"/>
            <a:ext cx="8604876" cy="368849"/>
          </a:xfrm>
          <a:prstGeom prst="rect">
            <a:avLst/>
          </a:prstGeom>
        </p:spPr>
        <p:txBody>
          <a:bodyPr spcFirstLastPara="1" vert="horz" wrap="square" lIns="121900" tIns="121900" rIns="121900" bIns="12190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200" dirty="0">
                <a:effectLst>
                  <a:outerShdw blurRad="38100" dist="38100" dir="2700000" algn="tl">
                    <a:srgbClr val="000000">
                      <a:alpha val="43137"/>
                    </a:srgbClr>
                  </a:outerShdw>
                </a:effectLst>
              </a:rPr>
              <a:t>Conclusion</a:t>
            </a:r>
          </a:p>
        </p:txBody>
      </p:sp>
      <p:pic>
        <p:nvPicPr>
          <p:cNvPr id="5" name="Picture 4">
            <a:extLst>
              <a:ext uri="{FF2B5EF4-FFF2-40B4-BE49-F238E27FC236}">
                <a16:creationId xmlns:a16="http://schemas.microsoft.com/office/drawing/2014/main" id="{8CD3B622-9896-15CF-E057-55C4E782F5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61068" y="129900"/>
            <a:ext cx="1189210" cy="872289"/>
          </a:xfrm>
          <a:prstGeom prst="rect">
            <a:avLst/>
          </a:prstGeom>
        </p:spPr>
      </p:pic>
    </p:spTree>
    <p:extLst>
      <p:ext uri="{BB962C8B-B14F-4D97-AF65-F5344CB8AC3E}">
        <p14:creationId xmlns:p14="http://schemas.microsoft.com/office/powerpoint/2010/main" val="71136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F0CCAD-00B2-4DD2-A1D0-742452FAD60E}"/>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12400" r="22500" b="42291"/>
          <a:stretch/>
        </p:blipFill>
        <p:spPr>
          <a:xfrm>
            <a:off x="1" y="0"/>
            <a:ext cx="9143999" cy="5143500"/>
          </a:xfrm>
          <a:prstGeom prst="rect">
            <a:avLst/>
          </a:prstGeom>
        </p:spPr>
      </p:pic>
      <p:sp>
        <p:nvSpPr>
          <p:cNvPr id="3" name="Google Shape;1119;p75">
            <a:extLst>
              <a:ext uri="{FF2B5EF4-FFF2-40B4-BE49-F238E27FC236}">
                <a16:creationId xmlns:a16="http://schemas.microsoft.com/office/drawing/2014/main" id="{F99F083B-0EA4-D1B3-4979-5B64195FA5FD}"/>
              </a:ext>
            </a:extLst>
          </p:cNvPr>
          <p:cNvSpPr txBox="1">
            <a:spLocks/>
          </p:cNvSpPr>
          <p:nvPr/>
        </p:nvSpPr>
        <p:spPr>
          <a:xfrm>
            <a:off x="180474" y="627528"/>
            <a:ext cx="8783052" cy="4358440"/>
          </a:xfrm>
          <a:prstGeom prst="rect">
            <a:avLst/>
          </a:prstGeom>
        </p:spPr>
        <p:txBody>
          <a:bodyPr spcFirstLastPara="1" vert="horz" wrap="square" lIns="121900" tIns="121900" rIns="121900" bIns="1219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4000"/>
              </a:lnSpc>
              <a:spcBef>
                <a:spcPts val="0"/>
              </a:spcBef>
            </a:pPr>
            <a:r>
              <a:rPr lang="en-GB" sz="1500" dirty="0"/>
              <a:t>Most of the Water Services Authorities are challenged when it comes to the capacity in relation to competent maintenance team, the scientists, and even the engineering practitioners responsible for planning and design of water and sanitation infrastructure. IMESA with its limited resource develops guidelines and do training workshops to municipalities to try and address the capacity issues.</a:t>
            </a:r>
          </a:p>
          <a:p>
            <a:pPr>
              <a:lnSpc>
                <a:spcPct val="114000"/>
              </a:lnSpc>
              <a:spcBef>
                <a:spcPts val="0"/>
              </a:spcBef>
            </a:pPr>
            <a:endParaRPr lang="en-GB" sz="1500" dirty="0"/>
          </a:p>
          <a:p>
            <a:pPr>
              <a:lnSpc>
                <a:spcPct val="114000"/>
              </a:lnSpc>
              <a:spcBef>
                <a:spcPts val="0"/>
              </a:spcBef>
            </a:pPr>
            <a:r>
              <a:rPr lang="en-GB" sz="1500" dirty="0"/>
              <a:t>IMESA encourages where practically possible the responsibility of providing bulk water to be given to the Water Boards who seems to have the necessary capacity in terms of the skills and financial muscle. The recent Blue Drop Report is an evidence that where this arrangement is in place, the Blue Drop is achievable.</a:t>
            </a:r>
          </a:p>
          <a:p>
            <a:pPr>
              <a:lnSpc>
                <a:spcPct val="114000"/>
              </a:lnSpc>
              <a:spcBef>
                <a:spcPts val="0"/>
              </a:spcBef>
            </a:pPr>
            <a:endParaRPr lang="en-GB" sz="1500" dirty="0"/>
          </a:p>
          <a:p>
            <a:pPr>
              <a:lnSpc>
                <a:spcPct val="114000"/>
              </a:lnSpc>
              <a:spcBef>
                <a:spcPts val="0"/>
              </a:spcBef>
            </a:pPr>
            <a:r>
              <a:rPr lang="en-GB" sz="1500" dirty="0"/>
              <a:t>The above arrangement would allow WSA’s to have more focus on addressing aging infrastructure on the distribution systems and improve on water losses and quality due to leaking sewer pipes.</a:t>
            </a:r>
          </a:p>
          <a:p>
            <a:pPr>
              <a:lnSpc>
                <a:spcPct val="114000"/>
              </a:lnSpc>
              <a:spcBef>
                <a:spcPts val="0"/>
              </a:spcBef>
            </a:pPr>
            <a:endParaRPr lang="en-GB" sz="1500" dirty="0"/>
          </a:p>
          <a:p>
            <a:pPr>
              <a:lnSpc>
                <a:spcPct val="114000"/>
              </a:lnSpc>
              <a:spcBef>
                <a:spcPts val="0"/>
              </a:spcBef>
            </a:pPr>
            <a:r>
              <a:rPr lang="en-GB" sz="1500" dirty="0"/>
              <a:t>IMESA encourages WSA’s to budget for back-up energy infrastructure due to power supply challenges.</a:t>
            </a:r>
          </a:p>
          <a:p>
            <a:pPr>
              <a:lnSpc>
                <a:spcPct val="114000"/>
              </a:lnSpc>
              <a:spcBef>
                <a:spcPts val="0"/>
              </a:spcBef>
            </a:pPr>
            <a:endParaRPr lang="en-GB" sz="1500" dirty="0"/>
          </a:p>
          <a:p>
            <a:pPr>
              <a:lnSpc>
                <a:spcPct val="114000"/>
              </a:lnSpc>
              <a:spcBef>
                <a:spcPts val="0"/>
              </a:spcBef>
            </a:pPr>
            <a:r>
              <a:rPr lang="en-GB" sz="1500" dirty="0"/>
              <a:t>IMESA continues to collaborate with other VA's such as WISA on training initiatives, development of guidelines in trying to address the water challenges.</a:t>
            </a:r>
          </a:p>
          <a:p>
            <a:pPr marL="0" indent="0">
              <a:lnSpc>
                <a:spcPct val="114000"/>
              </a:lnSpc>
              <a:spcBef>
                <a:spcPts val="0"/>
              </a:spcBef>
              <a:buNone/>
            </a:pPr>
            <a:endParaRPr lang="en-GB" sz="1500" dirty="0"/>
          </a:p>
        </p:txBody>
      </p:sp>
      <p:sp>
        <p:nvSpPr>
          <p:cNvPr id="4" name="Google Shape;1130;p75">
            <a:extLst>
              <a:ext uri="{FF2B5EF4-FFF2-40B4-BE49-F238E27FC236}">
                <a16:creationId xmlns:a16="http://schemas.microsoft.com/office/drawing/2014/main" id="{CC03E6EC-38DA-6EF3-D435-AEEB32DDF2AB}"/>
              </a:ext>
            </a:extLst>
          </p:cNvPr>
          <p:cNvSpPr txBox="1">
            <a:spLocks/>
          </p:cNvSpPr>
          <p:nvPr/>
        </p:nvSpPr>
        <p:spPr>
          <a:xfrm>
            <a:off x="269562" y="157532"/>
            <a:ext cx="8604876" cy="368849"/>
          </a:xfrm>
          <a:prstGeom prst="rect">
            <a:avLst/>
          </a:prstGeom>
        </p:spPr>
        <p:txBody>
          <a:bodyPr spcFirstLastPara="1" vert="horz" wrap="square" lIns="121900" tIns="121900" rIns="121900" bIns="12190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200" dirty="0">
                <a:effectLst>
                  <a:outerShdw blurRad="38100" dist="38100" dir="2700000" algn="tl">
                    <a:srgbClr val="000000">
                      <a:alpha val="43137"/>
                    </a:srgbClr>
                  </a:outerShdw>
                </a:effectLst>
              </a:rPr>
              <a:t>Conclusion</a:t>
            </a:r>
          </a:p>
        </p:txBody>
      </p:sp>
      <p:pic>
        <p:nvPicPr>
          <p:cNvPr id="5" name="Picture 4">
            <a:extLst>
              <a:ext uri="{FF2B5EF4-FFF2-40B4-BE49-F238E27FC236}">
                <a16:creationId xmlns:a16="http://schemas.microsoft.com/office/drawing/2014/main" id="{F59DF3D3-EC77-2E89-165C-5DD326A669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968111" y="33852"/>
            <a:ext cx="1085651" cy="796328"/>
          </a:xfrm>
          <a:prstGeom prst="rect">
            <a:avLst/>
          </a:prstGeom>
        </p:spPr>
      </p:pic>
    </p:spTree>
    <p:extLst>
      <p:ext uri="{BB962C8B-B14F-4D97-AF65-F5344CB8AC3E}">
        <p14:creationId xmlns:p14="http://schemas.microsoft.com/office/powerpoint/2010/main" val="109414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6ABC0-3513-F7BD-E4DA-A3D114E77745}"/>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12400" r="22500" b="42291"/>
          <a:stretch/>
        </p:blipFill>
        <p:spPr>
          <a:xfrm>
            <a:off x="1" y="-2658"/>
            <a:ext cx="9143999" cy="5143500"/>
          </a:xfrm>
          <a:prstGeom prst="rect">
            <a:avLst/>
          </a:prstGeom>
        </p:spPr>
      </p:pic>
      <p:sp>
        <p:nvSpPr>
          <p:cNvPr id="6" name="Google Shape;1119;p75">
            <a:extLst>
              <a:ext uri="{FF2B5EF4-FFF2-40B4-BE49-F238E27FC236}">
                <a16:creationId xmlns:a16="http://schemas.microsoft.com/office/drawing/2014/main" id="{827180BB-4996-EB58-0FAF-CA95206BC122}"/>
              </a:ext>
            </a:extLst>
          </p:cNvPr>
          <p:cNvSpPr txBox="1">
            <a:spLocks/>
          </p:cNvSpPr>
          <p:nvPr/>
        </p:nvSpPr>
        <p:spPr>
          <a:xfrm>
            <a:off x="246646" y="1326484"/>
            <a:ext cx="8591107" cy="3736375"/>
          </a:xfrm>
          <a:prstGeom prst="rect">
            <a:avLst/>
          </a:prstGeom>
        </p:spPr>
        <p:txBody>
          <a:bodyPr spcFirstLastPara="1" vert="horz" wrap="square" lIns="121900" tIns="121900" rIns="121900" bIns="1219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4000"/>
              </a:lnSpc>
              <a:spcBef>
                <a:spcPts val="0"/>
              </a:spcBef>
              <a:buNone/>
            </a:pPr>
            <a:r>
              <a:rPr lang="en-US" sz="1800">
                <a:effectLst>
                  <a:outerShdw blurRad="38100" dist="38100" dir="2700000" algn="tl">
                    <a:srgbClr val="000000">
                      <a:alpha val="43137"/>
                    </a:srgbClr>
                  </a:outerShdw>
                </a:effectLst>
              </a:rPr>
              <a:t>Inputs from SACNASP</a:t>
            </a:r>
          </a:p>
          <a:p>
            <a:pPr marL="0" indent="0" algn="just">
              <a:lnSpc>
                <a:spcPct val="114000"/>
              </a:lnSpc>
              <a:spcBef>
                <a:spcPts val="0"/>
              </a:spcBef>
              <a:buNone/>
            </a:pP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spcBef>
                <a:spcPts val="0"/>
              </a:spcBef>
            </a:pPr>
            <a:r>
              <a:rPr lang="en-US" sz="1500" kern="100">
                <a:effectLst/>
                <a:latin typeface="Calibri" panose="020F0502020204030204" pitchFamily="34" charset="0"/>
                <a:ea typeface="Calibri" panose="020F0502020204030204" pitchFamily="34" charset="0"/>
                <a:cs typeface="Times New Roman" panose="02020603050405020304" pitchFamily="18" charset="0"/>
              </a:rPr>
              <a:t>SACNASP is a statutory body that registers, regulates and professionalize the natural scientists in the country – in order to protect the public, the environment &amp; the profession.</a:t>
            </a:r>
          </a:p>
          <a:p>
            <a:pPr algn="just">
              <a:lnSpc>
                <a:spcPct val="114000"/>
              </a:lnSpc>
              <a:spcBef>
                <a:spcPts val="0"/>
              </a:spcBef>
            </a:pPr>
            <a:r>
              <a:rPr lang="en-US" sz="1500" kern="100">
                <a:effectLst/>
                <a:latin typeface="Calibri" panose="020F0502020204030204" pitchFamily="34" charset="0"/>
                <a:ea typeface="Calibri" panose="020F0502020204030204" pitchFamily="34" charset="0"/>
                <a:cs typeface="Times New Roman" panose="02020603050405020304" pitchFamily="18" charset="0"/>
              </a:rPr>
              <a:t>Understanding the challenges faced by the water sector – especially in having inadequately trained personnel and with not relevant qualification – SACNASP’s role.</a:t>
            </a:r>
          </a:p>
          <a:p>
            <a:pPr algn="just">
              <a:lnSpc>
                <a:spcPct val="114000"/>
              </a:lnSpc>
              <a:spcBef>
                <a:spcPts val="0"/>
              </a:spcBef>
            </a:pPr>
            <a:r>
              <a:rPr lang="en-US" sz="1500" kern="100">
                <a:effectLst/>
                <a:latin typeface="Calibri" panose="020F0502020204030204" pitchFamily="34" charset="0"/>
                <a:ea typeface="Calibri" panose="020F0502020204030204" pitchFamily="34" charset="0"/>
                <a:cs typeface="Times New Roman" panose="02020603050405020304" pitchFamily="18" charset="0"/>
              </a:rPr>
              <a:t>Statistics from SACNASP register – shows a concerning picture - less than 1000 water scientists are registered with SACNASP – is this a true reflection of the cohort of water scientists in the country. Are the water scientists hired in various municipalities registered with the regulatory body, if not they are flouting the Natural Science Professions (NSP) Act 27 of 2003.</a:t>
            </a:r>
          </a:p>
          <a:p>
            <a:pPr algn="just">
              <a:lnSpc>
                <a:spcPct val="114000"/>
              </a:lnSpc>
              <a:spcBef>
                <a:spcPts val="0"/>
              </a:spcBef>
              <a:spcAft>
                <a:spcPts val="80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SACNASP will be happy to collaborate with the municipalities to ensure that all the water scientists are registered (meaning that their qualifications are verified and endorsed) – hence giving assurance that the water scientist hired are competent to execute their duties ethically and to the high standards required.</a:t>
            </a:r>
            <a:endParaRPr lang="en-ZA" sz="15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4000"/>
              </a:lnSpc>
              <a:spcBef>
                <a:spcPts val="0"/>
              </a:spcBef>
            </a:pPr>
            <a:endParaRPr lang="en-GB" sz="1500"/>
          </a:p>
          <a:p>
            <a:pPr marL="0" indent="0">
              <a:lnSpc>
                <a:spcPct val="114000"/>
              </a:lnSpc>
              <a:spcBef>
                <a:spcPts val="0"/>
              </a:spcBef>
              <a:buNone/>
            </a:pPr>
            <a:endParaRPr lang="en-GB" sz="1500" dirty="0"/>
          </a:p>
        </p:txBody>
      </p:sp>
      <p:sp>
        <p:nvSpPr>
          <p:cNvPr id="8" name="Rectangle 7">
            <a:extLst>
              <a:ext uri="{FF2B5EF4-FFF2-40B4-BE49-F238E27FC236}">
                <a16:creationId xmlns:a16="http://schemas.microsoft.com/office/drawing/2014/main" id="{BA934A2F-D274-CDE8-EA9F-C645763FE934}"/>
              </a:ext>
            </a:extLst>
          </p:cNvPr>
          <p:cNvSpPr>
            <a:spLocks noChangeArrowheads="1"/>
          </p:cNvSpPr>
          <p:nvPr/>
        </p:nvSpPr>
        <p:spPr bwMode="auto">
          <a:xfrm>
            <a:off x="216847" y="892787"/>
            <a:ext cx="8650704" cy="529390"/>
          </a:xfrm>
          <a:prstGeom prst="rect">
            <a:avLst/>
          </a:prstGeom>
          <a:noFill/>
          <a:ln>
            <a:noFill/>
          </a:ln>
        </p:spPr>
        <p:txBody>
          <a:bodyPr rot="0" vert="horz" wrap="square" lIns="121920" tIns="60960" rIns="121920" bIns="60960" anchor="t" anchorCtr="0" upright="1">
            <a:noAutofit/>
          </a:bodyPr>
          <a:lstStyle/>
          <a:p>
            <a:pPr algn="ctr"/>
            <a:r>
              <a:rPr lang="en-ZA" sz="2600" b="1">
                <a:effectLst>
                  <a:outerShdw blurRad="38100" dist="38100" dir="2700000" algn="tl">
                    <a:srgbClr val="000000">
                      <a:alpha val="43137"/>
                    </a:srgbClr>
                  </a:outerShdw>
                </a:effectLst>
                <a:ea typeface="Calibri" panose="020F0502020204030204" pitchFamily="34" charset="0"/>
                <a:cs typeface="Arial" panose="020B0604020202020204" pitchFamily="34" charset="0"/>
              </a:rPr>
              <a:t>South African Council for Natural Scientific Professions</a:t>
            </a:r>
            <a:endParaRPr lang="en-ZA" sz="2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pic>
        <p:nvPicPr>
          <p:cNvPr id="9" name="Picture 14" descr="SACNASP">
            <a:extLst>
              <a:ext uri="{FF2B5EF4-FFF2-40B4-BE49-F238E27FC236}">
                <a16:creationId xmlns:a16="http://schemas.microsoft.com/office/drawing/2014/main" id="{D109504B-B7DD-F07A-9447-F993203A8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522" y="251047"/>
            <a:ext cx="2202004" cy="75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3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9DDB1-5D93-70DE-0650-34E582320E1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32484" t="21949" r="536" b="27413"/>
          <a:stretch/>
        </p:blipFill>
        <p:spPr>
          <a:xfrm>
            <a:off x="0" y="0"/>
            <a:ext cx="9144000" cy="5143499"/>
          </a:xfrm>
          <a:prstGeom prst="rect">
            <a:avLst/>
          </a:prstGeom>
        </p:spPr>
      </p:pic>
      <p:sp>
        <p:nvSpPr>
          <p:cNvPr id="5" name="Google Shape;1119;p75">
            <a:extLst>
              <a:ext uri="{FF2B5EF4-FFF2-40B4-BE49-F238E27FC236}">
                <a16:creationId xmlns:a16="http://schemas.microsoft.com/office/drawing/2014/main" id="{E70EDAF1-421F-F376-A80B-8C84A52D7E61}"/>
              </a:ext>
            </a:extLst>
          </p:cNvPr>
          <p:cNvSpPr txBox="1">
            <a:spLocks/>
          </p:cNvSpPr>
          <p:nvPr/>
        </p:nvSpPr>
        <p:spPr>
          <a:xfrm>
            <a:off x="180474" y="627528"/>
            <a:ext cx="8783052" cy="4358440"/>
          </a:xfrm>
          <a:prstGeom prst="rect">
            <a:avLst/>
          </a:prstGeom>
        </p:spPr>
        <p:txBody>
          <a:bodyPr spcFirstLastPara="1" vert="horz" wrap="square" lIns="121900" tIns="121900" rIns="121900" bIns="1219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4000"/>
              </a:lnSpc>
              <a:spcBef>
                <a:spcPts val="0"/>
              </a:spcBef>
            </a:pPr>
            <a:endParaRPr lang="en-GB" sz="1500" dirty="0"/>
          </a:p>
          <a:p>
            <a:pPr marL="0" indent="0">
              <a:lnSpc>
                <a:spcPct val="114000"/>
              </a:lnSpc>
              <a:spcBef>
                <a:spcPts val="0"/>
              </a:spcBef>
              <a:buNone/>
            </a:pPr>
            <a:endParaRPr lang="en-GB" sz="1500" dirty="0"/>
          </a:p>
        </p:txBody>
      </p:sp>
      <p:sp>
        <p:nvSpPr>
          <p:cNvPr id="7" name="TextBox 6">
            <a:extLst>
              <a:ext uri="{FF2B5EF4-FFF2-40B4-BE49-F238E27FC236}">
                <a16:creationId xmlns:a16="http://schemas.microsoft.com/office/drawing/2014/main" id="{308DDE65-29A2-8EBD-A5AA-983264F27B4E}"/>
              </a:ext>
            </a:extLst>
          </p:cNvPr>
          <p:cNvSpPr txBox="1"/>
          <p:nvPr/>
        </p:nvSpPr>
        <p:spPr>
          <a:xfrm>
            <a:off x="180474" y="773274"/>
            <a:ext cx="8783052" cy="4066947"/>
          </a:xfrm>
          <a:prstGeom prst="rect">
            <a:avLst/>
          </a:prstGeom>
          <a:noFill/>
        </p:spPr>
        <p:txBody>
          <a:bodyPr wrap="square">
            <a:spAutoFit/>
          </a:bodyPr>
          <a:lstStyle/>
          <a:p>
            <a:pPr>
              <a:lnSpc>
                <a:spcPct val="107000"/>
              </a:lnSpc>
            </a:pPr>
            <a:r>
              <a:rPr lang="en-US" dirty="0">
                <a:effectLst>
                  <a:outerShdw blurRad="38100" dist="38100" dir="2700000" algn="tl">
                    <a:srgbClr val="000000">
                      <a:alpha val="43137"/>
                    </a:srgbClr>
                  </a:outerShdw>
                </a:effectLst>
              </a:rPr>
              <a:t>Inputs from </a:t>
            </a:r>
            <a:r>
              <a:rPr lang="en-US" dirty="0" err="1">
                <a:effectLst>
                  <a:outerShdw blurRad="38100" dist="38100" dir="2700000" algn="tl">
                    <a:srgbClr val="000000">
                      <a:alpha val="43137"/>
                    </a:srgbClr>
                  </a:outerShdw>
                </a:effectLst>
              </a:rPr>
              <a:t>SACNASP</a:t>
            </a:r>
            <a:endParaRPr lang="en-US" dirty="0">
              <a:effectLst>
                <a:outerShdw blurRad="38100" dist="38100" dir="2700000" algn="tl">
                  <a:srgbClr val="000000">
                    <a:alpha val="43137"/>
                  </a:srgbClr>
                </a:outerShdw>
              </a:effectLst>
            </a:endParaRPr>
          </a:p>
          <a:p>
            <a:pPr lvl="0">
              <a:lnSpc>
                <a:spcPct val="107000"/>
              </a:lnSpc>
            </a:pP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Likewise, the municipalities should ensure that the service providers offering various science-based services for water quality assessments and waste water treatment should ensure that they are registered with </a:t>
            </a:r>
            <a:r>
              <a:rPr lang="en-US" sz="1500" kern="100" dirty="0" err="1">
                <a:effectLst/>
                <a:latin typeface="Calibri" panose="020F0502020204030204" pitchFamily="34" charset="0"/>
                <a:ea typeface="Calibri" panose="020F0502020204030204" pitchFamily="34" charset="0"/>
                <a:cs typeface="Times New Roman" panose="02020603050405020304" pitchFamily="18" charset="0"/>
              </a:rPr>
              <a:t>SACNASP</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and a </a:t>
            </a:r>
            <a:r>
              <a:rPr lang="en-US" sz="1500" kern="100" dirty="0" err="1">
                <a:effectLst/>
                <a:latin typeface="Calibri" panose="020F0502020204030204" pitchFamily="34" charset="0"/>
                <a:ea typeface="Calibri" panose="020F0502020204030204" pitchFamily="34" charset="0"/>
                <a:cs typeface="Times New Roman" panose="02020603050405020304" pitchFamily="18" charset="0"/>
              </a:rPr>
              <a:t>SACNASP</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certificate becomes a requirement for awarding a contract or tender – this safe guards the municipality to risks  - as the registered service provider adheres to </a:t>
            </a:r>
            <a:r>
              <a:rPr lang="en-US" sz="1500" kern="100" dirty="0" err="1">
                <a:effectLst/>
                <a:latin typeface="Calibri" panose="020F0502020204030204" pitchFamily="34" charset="0"/>
                <a:ea typeface="Calibri" panose="020F0502020204030204" pitchFamily="34" charset="0"/>
                <a:cs typeface="Times New Roman" panose="02020603050405020304" pitchFamily="18" charset="0"/>
              </a:rPr>
              <a:t>SACNASP</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code of conduct.</a:t>
            </a:r>
            <a:endParaRPr lang="en-ZA"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Above all – </a:t>
            </a:r>
            <a:r>
              <a:rPr lang="en-US" sz="1500" kern="100" dirty="0" err="1">
                <a:effectLst/>
                <a:latin typeface="Calibri" panose="020F0502020204030204" pitchFamily="34" charset="0"/>
                <a:ea typeface="Calibri" panose="020F0502020204030204" pitchFamily="34" charset="0"/>
                <a:cs typeface="Times New Roman" panose="02020603050405020304" pitchFamily="18" charset="0"/>
              </a:rPr>
              <a:t>SACNASP</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has a developmental programme – for mentorship and for continuous professional development – to ensure that the water scientists continue to be competent, executes their work ethically/with integrity – and these are fundamental qualities needed to advance server delivery process for a capable and developmental state.</a:t>
            </a:r>
            <a:endParaRPr lang="en-ZA"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In principle failure to adhere to </a:t>
            </a:r>
            <a:r>
              <a:rPr lang="en-US" sz="1500" kern="100" dirty="0" err="1">
                <a:effectLst/>
                <a:latin typeface="Calibri" panose="020F0502020204030204" pitchFamily="34" charset="0"/>
                <a:ea typeface="Calibri" panose="020F0502020204030204" pitchFamily="34" charset="0"/>
                <a:cs typeface="Times New Roman" panose="02020603050405020304" pitchFamily="18" charset="0"/>
              </a:rPr>
              <a:t>NSP</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Act and code of conduct by unregistered water scientist, not only exposes the national department and municipalities to unforeseen risks (litigation, compliance and reputation), but also endangers people’s lives and it is a threat to the environment. Thus we encourage the department and the municipalities to ensure that it is compulsory for the scientists to register with </a:t>
            </a:r>
            <a:r>
              <a:rPr lang="en-US" sz="1500" kern="100" dirty="0" err="1">
                <a:effectLst/>
                <a:latin typeface="Calibri" panose="020F0502020204030204" pitchFamily="34" charset="0"/>
                <a:ea typeface="Calibri" panose="020F0502020204030204" pitchFamily="34" charset="0"/>
                <a:cs typeface="Times New Roman" panose="02020603050405020304" pitchFamily="18" charset="0"/>
              </a:rPr>
              <a:t>SACNASP</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ZA" sz="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4" descr="SACNASP">
            <a:extLst>
              <a:ext uri="{FF2B5EF4-FFF2-40B4-BE49-F238E27FC236}">
                <a16:creationId xmlns:a16="http://schemas.microsoft.com/office/drawing/2014/main" id="{0C7E0BCF-3538-9F91-DE16-A37D88963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522" y="251047"/>
            <a:ext cx="2202004" cy="75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6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6023D-16B5-02B9-D30E-F6AF4DA6D8BE}"/>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t="21903" r="19754" b="17431"/>
          <a:stretch/>
        </p:blipFill>
        <p:spPr>
          <a:xfrm>
            <a:off x="0" y="0"/>
            <a:ext cx="9144000" cy="5143500"/>
          </a:xfrm>
          <a:prstGeom prst="rect">
            <a:avLst/>
          </a:prstGeom>
        </p:spPr>
      </p:pic>
      <p:sp>
        <p:nvSpPr>
          <p:cNvPr id="9" name="TextBox 8">
            <a:extLst>
              <a:ext uri="{FF2B5EF4-FFF2-40B4-BE49-F238E27FC236}">
                <a16:creationId xmlns:a16="http://schemas.microsoft.com/office/drawing/2014/main" id="{DE343470-EF0E-3BC6-AFB0-99AA597C2B63}"/>
              </a:ext>
            </a:extLst>
          </p:cNvPr>
          <p:cNvSpPr txBox="1"/>
          <p:nvPr/>
        </p:nvSpPr>
        <p:spPr>
          <a:xfrm>
            <a:off x="4717227" y="4448257"/>
            <a:ext cx="2743200" cy="369332"/>
          </a:xfrm>
          <a:prstGeom prst="rect">
            <a:avLst/>
          </a:prstGeom>
          <a:noFill/>
        </p:spPr>
        <p:txBody>
          <a:bodyPr wrap="square" rtlCol="0">
            <a:spAutoFit/>
          </a:bodyPr>
          <a:lstStyle/>
          <a:p>
            <a:pPr algn="ctr"/>
            <a:r>
              <a:rPr lang="en-US" dirty="0">
                <a:hlinkClick r:id="rId3"/>
              </a:rPr>
              <a:t>www.wisa.org.za</a:t>
            </a:r>
            <a:endParaRPr lang="en-US" dirty="0"/>
          </a:p>
        </p:txBody>
      </p:sp>
      <p:sp>
        <p:nvSpPr>
          <p:cNvPr id="11" name="TextBox 10">
            <a:extLst>
              <a:ext uri="{FF2B5EF4-FFF2-40B4-BE49-F238E27FC236}">
                <a16:creationId xmlns:a16="http://schemas.microsoft.com/office/drawing/2014/main" id="{12738263-9C38-DAF5-1C6F-E1D5679F6380}"/>
              </a:ext>
            </a:extLst>
          </p:cNvPr>
          <p:cNvSpPr txBox="1"/>
          <p:nvPr/>
        </p:nvSpPr>
        <p:spPr>
          <a:xfrm>
            <a:off x="3227615" y="1874413"/>
            <a:ext cx="2685143" cy="369332"/>
          </a:xfrm>
          <a:prstGeom prst="rect">
            <a:avLst/>
          </a:prstGeom>
          <a:noFill/>
        </p:spPr>
        <p:txBody>
          <a:bodyPr wrap="square" rtlCol="0">
            <a:spAutoFit/>
          </a:bodyPr>
          <a:lstStyle/>
          <a:p>
            <a:pPr algn="ctr"/>
            <a:r>
              <a:rPr lang="en-US" dirty="0">
                <a:hlinkClick r:id="rId4"/>
              </a:rPr>
              <a:t>www.sacnasp.org.za</a:t>
            </a:r>
            <a:endParaRPr lang="en-US" dirty="0"/>
          </a:p>
        </p:txBody>
      </p:sp>
      <p:sp>
        <p:nvSpPr>
          <p:cNvPr id="3" name="TextBox 2">
            <a:extLst>
              <a:ext uri="{FF2B5EF4-FFF2-40B4-BE49-F238E27FC236}">
                <a16:creationId xmlns:a16="http://schemas.microsoft.com/office/drawing/2014/main" id="{9DB8A5E2-4FBC-AFAA-65BB-C2CB05C84076}"/>
              </a:ext>
            </a:extLst>
          </p:cNvPr>
          <p:cNvSpPr txBox="1"/>
          <p:nvPr/>
        </p:nvSpPr>
        <p:spPr>
          <a:xfrm>
            <a:off x="558078" y="1874413"/>
            <a:ext cx="2001630" cy="369332"/>
          </a:xfrm>
          <a:prstGeom prst="rect">
            <a:avLst/>
          </a:prstGeom>
          <a:noFill/>
        </p:spPr>
        <p:txBody>
          <a:bodyPr wrap="square" rtlCol="0">
            <a:spAutoFit/>
          </a:bodyPr>
          <a:lstStyle/>
          <a:p>
            <a:pPr algn="ctr"/>
            <a:r>
              <a:rPr lang="en-US" dirty="0">
                <a:hlinkClick r:id="rId5"/>
              </a:rPr>
              <a:t>www.ecsa.co.za</a:t>
            </a:r>
            <a:r>
              <a:rPr lang="en-US" dirty="0"/>
              <a:t> </a:t>
            </a:r>
            <a:endParaRPr lang="en-ZA" dirty="0"/>
          </a:p>
        </p:txBody>
      </p:sp>
      <p:sp>
        <p:nvSpPr>
          <p:cNvPr id="5" name="TextBox 4">
            <a:extLst>
              <a:ext uri="{FF2B5EF4-FFF2-40B4-BE49-F238E27FC236}">
                <a16:creationId xmlns:a16="http://schemas.microsoft.com/office/drawing/2014/main" id="{8A064F13-7ACD-A636-8622-AE548EC3145A}"/>
              </a:ext>
            </a:extLst>
          </p:cNvPr>
          <p:cNvSpPr txBox="1"/>
          <p:nvPr/>
        </p:nvSpPr>
        <p:spPr>
          <a:xfrm>
            <a:off x="6468492" y="1874413"/>
            <a:ext cx="1983870" cy="369332"/>
          </a:xfrm>
          <a:prstGeom prst="rect">
            <a:avLst/>
          </a:prstGeom>
          <a:noFill/>
        </p:spPr>
        <p:txBody>
          <a:bodyPr wrap="square" rtlCol="0">
            <a:spAutoFit/>
          </a:bodyPr>
          <a:lstStyle/>
          <a:p>
            <a:pPr algn="ctr"/>
            <a:r>
              <a:rPr lang="en-US" dirty="0">
                <a:hlinkClick r:id="rId6"/>
              </a:rPr>
              <a:t>www.imesa.co.za</a:t>
            </a:r>
            <a:endParaRPr lang="en-US" dirty="0"/>
          </a:p>
        </p:txBody>
      </p:sp>
      <p:pic>
        <p:nvPicPr>
          <p:cNvPr id="6" name="Picture 6">
            <a:extLst>
              <a:ext uri="{FF2B5EF4-FFF2-40B4-BE49-F238E27FC236}">
                <a16:creationId xmlns:a16="http://schemas.microsoft.com/office/drawing/2014/main" id="{84C5C36F-987F-2074-7FA2-2AAD538FC3A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8459"/>
          <a:stretch/>
        </p:blipFill>
        <p:spPr bwMode="auto">
          <a:xfrm>
            <a:off x="868021" y="2798736"/>
            <a:ext cx="1600427" cy="1266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4D3492-D3DA-C250-7728-18A6DB70E958}"/>
              </a:ext>
            </a:extLst>
          </p:cNvPr>
          <p:cNvSpPr txBox="1"/>
          <p:nvPr/>
        </p:nvSpPr>
        <p:spPr>
          <a:xfrm>
            <a:off x="448737" y="4215661"/>
            <a:ext cx="2365828" cy="369332"/>
          </a:xfrm>
          <a:prstGeom prst="rect">
            <a:avLst/>
          </a:prstGeom>
          <a:noFill/>
        </p:spPr>
        <p:txBody>
          <a:bodyPr wrap="square" rtlCol="0">
            <a:spAutoFit/>
          </a:bodyPr>
          <a:lstStyle/>
          <a:p>
            <a:pPr algn="ctr"/>
            <a:r>
              <a:rPr lang="en-US" dirty="0">
                <a:hlinkClick r:id="rId8"/>
              </a:rPr>
              <a:t>www.saice.co.za</a:t>
            </a:r>
            <a:r>
              <a:rPr lang="en-US" dirty="0"/>
              <a:t> </a:t>
            </a:r>
            <a:endParaRPr lang="en-ZA" dirty="0"/>
          </a:p>
        </p:txBody>
      </p:sp>
      <p:pic>
        <p:nvPicPr>
          <p:cNvPr id="8" name="Picture 7">
            <a:hlinkClick r:id="rId9"/>
            <a:extLst>
              <a:ext uri="{FF2B5EF4-FFF2-40B4-BE49-F238E27FC236}">
                <a16:creationId xmlns:a16="http://schemas.microsoft.com/office/drawing/2014/main" id="{025A08CC-5083-FF96-1DCB-9906F442C92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86547" y="2798736"/>
            <a:ext cx="5204561" cy="1523058"/>
          </a:xfrm>
          <a:prstGeom prst="rect">
            <a:avLst/>
          </a:prstGeom>
          <a:noFill/>
          <a:ln>
            <a:noFill/>
          </a:ln>
        </p:spPr>
      </p:pic>
      <p:pic>
        <p:nvPicPr>
          <p:cNvPr id="10" name="Picture 14" descr="SACNASP">
            <a:extLst>
              <a:ext uri="{FF2B5EF4-FFF2-40B4-BE49-F238E27FC236}">
                <a16:creationId xmlns:a16="http://schemas.microsoft.com/office/drawing/2014/main" id="{48FF129A-38A2-E325-2D33-0A952C43AE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1242" y="767293"/>
            <a:ext cx="2681516" cy="9253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SA - The benefits of registering with the Engineering Council of South  Africa - Graduate 101">
            <a:extLst>
              <a:ext uri="{FF2B5EF4-FFF2-40B4-BE49-F238E27FC236}">
                <a16:creationId xmlns:a16="http://schemas.microsoft.com/office/drawing/2014/main" id="{AA0381C5-0DDC-20A8-CC29-3F939973265F}"/>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2669" r="5986" b="8884"/>
          <a:stretch/>
        </p:blipFill>
        <p:spPr bwMode="auto">
          <a:xfrm>
            <a:off x="448737" y="435314"/>
            <a:ext cx="2220313" cy="14551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009D592-104B-AA12-0144-7699B33A74D4}"/>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471323" y="419239"/>
            <a:ext cx="1983870" cy="1455174"/>
          </a:xfrm>
          <a:prstGeom prst="rect">
            <a:avLst/>
          </a:prstGeom>
        </p:spPr>
      </p:pic>
    </p:spTree>
    <p:extLst>
      <p:ext uri="{BB962C8B-B14F-4D97-AF65-F5344CB8AC3E}">
        <p14:creationId xmlns:p14="http://schemas.microsoft.com/office/powerpoint/2010/main" val="256387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ED2546-5955-85FC-FBFB-115B4A00C2AF}"/>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32484" t="21949" r="536" b="27413"/>
          <a:stretch/>
        </p:blipFill>
        <p:spPr>
          <a:xfrm>
            <a:off x="0" y="0"/>
            <a:ext cx="9144000" cy="5143499"/>
          </a:xfrm>
          <a:prstGeom prst="rect">
            <a:avLst/>
          </a:prstGeom>
        </p:spPr>
      </p:pic>
      <p:sp>
        <p:nvSpPr>
          <p:cNvPr id="5" name="TextBox 4">
            <a:extLst>
              <a:ext uri="{FF2B5EF4-FFF2-40B4-BE49-F238E27FC236}">
                <a16:creationId xmlns:a16="http://schemas.microsoft.com/office/drawing/2014/main" id="{347E8E56-619F-9677-B568-42F022355605}"/>
              </a:ext>
            </a:extLst>
          </p:cNvPr>
          <p:cNvSpPr txBox="1"/>
          <p:nvPr/>
        </p:nvSpPr>
        <p:spPr>
          <a:xfrm>
            <a:off x="1483242" y="2063917"/>
            <a:ext cx="6177516" cy="1015663"/>
          </a:xfrm>
          <a:prstGeom prst="rect">
            <a:avLst/>
          </a:prstGeom>
          <a:noFill/>
        </p:spPr>
        <p:txBody>
          <a:bodyPr wrap="square" rtlCol="0">
            <a:spAutoFit/>
          </a:bodyPr>
          <a:lstStyle/>
          <a:p>
            <a:pPr algn="ctr"/>
            <a:r>
              <a:rPr lang="en-US" sz="6000" b="1">
                <a:effectLst>
                  <a:outerShdw blurRad="38100" dist="38100" dir="2700000" algn="tl">
                    <a:srgbClr val="000000">
                      <a:alpha val="43137"/>
                    </a:srgbClr>
                  </a:outerShdw>
                </a:effectLst>
              </a:rPr>
              <a:t>Thank you</a:t>
            </a:r>
            <a:endParaRPr lang="en-ZA" sz="6000" b="1" dirty="0">
              <a:effectLst>
                <a:outerShdw blurRad="38100" dist="38100" dir="2700000" algn="tl">
                  <a:srgbClr val="000000">
                    <a:alpha val="43137"/>
                  </a:srgbClr>
                </a:outerShdw>
              </a:effectLst>
            </a:endParaRPr>
          </a:p>
        </p:txBody>
      </p:sp>
      <p:pic>
        <p:nvPicPr>
          <p:cNvPr id="6" name="Picture 5" descr="WISA, Author at Water Institute of Southern Africa">
            <a:extLst>
              <a:ext uri="{FF2B5EF4-FFF2-40B4-BE49-F238E27FC236}">
                <a16:creationId xmlns:a16="http://schemas.microsoft.com/office/drawing/2014/main" id="{181E4C2E-CA97-E3F6-AF10-8C46DD17933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967" t="12271" r="12593" b="11274"/>
          <a:stretch/>
        </p:blipFill>
        <p:spPr bwMode="auto">
          <a:xfrm>
            <a:off x="7347098" y="127442"/>
            <a:ext cx="1594005" cy="13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5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7E92F-ACEF-A817-428B-6276965069CA}"/>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r="21729" b="40922"/>
          <a:stretch/>
        </p:blipFill>
        <p:spPr>
          <a:xfrm>
            <a:off x="0" y="1"/>
            <a:ext cx="9144000" cy="5143500"/>
          </a:xfrm>
          <a:prstGeom prst="rect">
            <a:avLst/>
          </a:prstGeom>
        </p:spPr>
      </p:pic>
      <p:sp>
        <p:nvSpPr>
          <p:cNvPr id="3" name="TextBox 2">
            <a:extLst>
              <a:ext uri="{FF2B5EF4-FFF2-40B4-BE49-F238E27FC236}">
                <a16:creationId xmlns:a16="http://schemas.microsoft.com/office/drawing/2014/main" id="{E18ACD60-7414-4F71-222F-3919B9D1C63E}"/>
              </a:ext>
            </a:extLst>
          </p:cNvPr>
          <p:cNvSpPr txBox="1"/>
          <p:nvPr/>
        </p:nvSpPr>
        <p:spPr>
          <a:xfrm>
            <a:off x="534566" y="1149415"/>
            <a:ext cx="8074855" cy="2677656"/>
          </a:xfrm>
          <a:prstGeom prst="rect">
            <a:avLst/>
          </a:prstGeom>
          <a:noFill/>
        </p:spPr>
        <p:txBody>
          <a:bodyPr wrap="square" rtlCol="0">
            <a:spAutoFit/>
          </a:bodyPr>
          <a:lstStyle/>
          <a:p>
            <a:pPr algn="ctr"/>
            <a:r>
              <a:rPr lang="en-US" sz="2400" dirty="0"/>
              <a:t>Professional Process Controller - Pr.PC Water (WISA)</a:t>
            </a:r>
            <a:br>
              <a:rPr lang="en-US" sz="2400" dirty="0"/>
            </a:br>
            <a:r>
              <a:rPr lang="en-US" sz="2400" dirty="0"/>
              <a:t>Professional Natural Scientist - Pr.Nat.Sci (SACNASP)</a:t>
            </a:r>
          </a:p>
          <a:p>
            <a:pPr algn="ctr"/>
            <a:r>
              <a:rPr lang="en-US" sz="2400" dirty="0"/>
              <a:t>Professional Engineer - Pr.Eng (ECSA)</a:t>
            </a:r>
            <a:br>
              <a:rPr lang="en-US" sz="2400" dirty="0"/>
            </a:br>
            <a:br>
              <a:rPr lang="en-US" sz="2400" dirty="0"/>
            </a:br>
            <a:r>
              <a:rPr lang="en-US" sz="2400" dirty="0"/>
              <a:t>Professional Bodies that collaborate to regulate and support these designations:</a:t>
            </a:r>
            <a:br>
              <a:rPr lang="en-US" sz="2400" dirty="0"/>
            </a:br>
            <a:r>
              <a:rPr lang="en-US" sz="2400" dirty="0"/>
              <a:t>WISA, SACNASP, IMESA, ECSA, SAICE, amongst others.</a:t>
            </a:r>
            <a:endParaRPr lang="en-ZA" sz="2400" dirty="0"/>
          </a:p>
        </p:txBody>
      </p:sp>
      <p:sp>
        <p:nvSpPr>
          <p:cNvPr id="5" name="TextBox 4">
            <a:extLst>
              <a:ext uri="{FF2B5EF4-FFF2-40B4-BE49-F238E27FC236}">
                <a16:creationId xmlns:a16="http://schemas.microsoft.com/office/drawing/2014/main" id="{E3475297-69F3-5BA3-7D97-3B49EC318F11}"/>
              </a:ext>
            </a:extLst>
          </p:cNvPr>
          <p:cNvSpPr txBox="1"/>
          <p:nvPr/>
        </p:nvSpPr>
        <p:spPr>
          <a:xfrm>
            <a:off x="996281" y="375942"/>
            <a:ext cx="7151427" cy="553998"/>
          </a:xfrm>
          <a:prstGeom prst="rect">
            <a:avLst/>
          </a:prstGeom>
          <a:noFill/>
        </p:spPr>
        <p:txBody>
          <a:bodyPr wrap="square" rtlCol="0">
            <a:spAutoFit/>
          </a:bodyPr>
          <a:lstStyle/>
          <a:p>
            <a:pPr algn="ctr"/>
            <a:r>
              <a:rPr lang="en-US" sz="3000" dirty="0">
                <a:effectLst>
                  <a:outerShdw blurRad="38100" dist="38100" dir="2700000" algn="tl">
                    <a:srgbClr val="000000">
                      <a:alpha val="43137"/>
                    </a:srgbClr>
                  </a:outerShdw>
                </a:effectLst>
              </a:rPr>
              <a:t>Registered Professionals required by WSA’s</a:t>
            </a:r>
            <a:endParaRPr lang="en-ZA" sz="3000" dirty="0">
              <a:effectLst>
                <a:outerShdw blurRad="38100" dist="38100" dir="2700000" algn="tl">
                  <a:srgbClr val="000000">
                    <a:alpha val="43137"/>
                  </a:srgbClr>
                </a:outerShdw>
              </a:effectLst>
            </a:endParaRPr>
          </a:p>
        </p:txBody>
      </p:sp>
      <p:pic>
        <p:nvPicPr>
          <p:cNvPr id="4" name="Picture 2" descr="ECSA - The benefits of registering with the Engineering Council of South  Africa - Graduate 101">
            <a:extLst>
              <a:ext uri="{FF2B5EF4-FFF2-40B4-BE49-F238E27FC236}">
                <a16:creationId xmlns:a16="http://schemas.microsoft.com/office/drawing/2014/main" id="{A1C3A031-5F91-348F-8DE2-0EC240DFAAE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69" r="5986" b="8884"/>
          <a:stretch/>
        </p:blipFill>
        <p:spPr bwMode="auto">
          <a:xfrm>
            <a:off x="534566" y="3827071"/>
            <a:ext cx="1728938" cy="11331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SACNASP">
            <a:extLst>
              <a:ext uri="{FF2B5EF4-FFF2-40B4-BE49-F238E27FC236}">
                <a16:creationId xmlns:a16="http://schemas.microsoft.com/office/drawing/2014/main" id="{AD064450-5C25-05CE-4069-F3CF7B84D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235" y="3948660"/>
            <a:ext cx="2681516" cy="9253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ISA, Author at Water Institute of Southern Africa">
            <a:extLst>
              <a:ext uri="{FF2B5EF4-FFF2-40B4-BE49-F238E27FC236}">
                <a16:creationId xmlns:a16="http://schemas.microsoft.com/office/drawing/2014/main" id="{D930ABAC-4F0E-F694-D84C-9DB7EBAA369F}"/>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967" t="12271" r="12593" b="11274"/>
          <a:stretch/>
        </p:blipFill>
        <p:spPr bwMode="auto">
          <a:xfrm>
            <a:off x="6680149" y="3701820"/>
            <a:ext cx="1696453" cy="138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41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32469-4D8E-24B4-B1A9-197C124F1636}"/>
              </a:ext>
            </a:extLst>
          </p:cNvPr>
          <p:cNvPicPr>
            <a:picLocks noChangeAspect="1"/>
          </p:cNvPicPr>
          <p:nvPr/>
        </p:nvPicPr>
        <p:blipFill rotWithShape="1">
          <a:blip r:embed="rId2" cstate="print">
            <a:alphaModFix amt="2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5368" t="30794" r="17874" b="18819"/>
          <a:stretch/>
        </p:blipFill>
        <p:spPr>
          <a:xfrm>
            <a:off x="0" y="0"/>
            <a:ext cx="9144000" cy="5143501"/>
          </a:xfrm>
          <a:prstGeom prst="rect">
            <a:avLst/>
          </a:prstGeom>
        </p:spPr>
      </p:pic>
      <p:sp>
        <p:nvSpPr>
          <p:cNvPr id="2" name="TextBox 1">
            <a:extLst>
              <a:ext uri="{FF2B5EF4-FFF2-40B4-BE49-F238E27FC236}">
                <a16:creationId xmlns:a16="http://schemas.microsoft.com/office/drawing/2014/main" id="{4CF2535B-A0B0-EC88-73F6-25EA959B2087}"/>
              </a:ext>
            </a:extLst>
          </p:cNvPr>
          <p:cNvSpPr txBox="1"/>
          <p:nvPr/>
        </p:nvSpPr>
        <p:spPr>
          <a:xfrm>
            <a:off x="421602" y="278402"/>
            <a:ext cx="8300796" cy="2916119"/>
          </a:xfrm>
          <a:prstGeom prst="rect">
            <a:avLst/>
          </a:prstGeom>
          <a:noFill/>
        </p:spPr>
        <p:txBody>
          <a:bodyPr wrap="square" rtlCol="0">
            <a:spAutoFit/>
          </a:bodyPr>
          <a:lstStyle/>
          <a:p>
            <a:pPr>
              <a:lnSpc>
                <a:spcPct val="114000"/>
              </a:lnSpc>
            </a:pPr>
            <a:r>
              <a:rPr lang="en-US" dirty="0">
                <a:effectLst>
                  <a:outerShdw blurRad="38100" dist="38100" dir="2700000" algn="tl">
                    <a:srgbClr val="000000">
                      <a:alpha val="43137"/>
                    </a:srgbClr>
                  </a:outerShdw>
                </a:effectLst>
              </a:rPr>
              <a:t>Who is WISA?</a:t>
            </a:r>
            <a:endParaRPr lang="en-US" sz="1400" dirty="0">
              <a:effectLst>
                <a:outerShdw blurRad="38100" dist="38100" dir="2700000" algn="tl">
                  <a:srgbClr val="000000">
                    <a:alpha val="43137"/>
                  </a:srgbClr>
                </a:outerShdw>
              </a:effectLst>
            </a:endParaRPr>
          </a:p>
          <a:p>
            <a:pPr marL="171442" indent="-171442">
              <a:lnSpc>
                <a:spcPct val="114000"/>
              </a:lnSpc>
              <a:buFont typeface="Arial" panose="020B0604020202020204" pitchFamily="34" charset="0"/>
              <a:buChar char="•"/>
            </a:pPr>
            <a:r>
              <a:rPr lang="en-US" sz="1400" dirty="0"/>
              <a:t>The Water Institute of Southern Africa (WISA) unites experts from various disciplines to address and solve water-related challenges in the region.</a:t>
            </a:r>
          </a:p>
          <a:p>
            <a:pPr marL="171442" indent="-171442">
              <a:lnSpc>
                <a:spcPct val="114000"/>
              </a:lnSpc>
              <a:buFont typeface="Arial" panose="020B0604020202020204" pitchFamily="34" charset="0"/>
              <a:buChar char="•"/>
            </a:pPr>
            <a:r>
              <a:rPr lang="en-US" sz="1400" dirty="0"/>
              <a:t>WISA focuses on creating sustainable water solutions given the pressing water challenges in South Africa and neighboring countries.</a:t>
            </a:r>
          </a:p>
          <a:p>
            <a:pPr marL="171442" indent="-171442">
              <a:lnSpc>
                <a:spcPct val="114000"/>
              </a:lnSpc>
              <a:buFont typeface="Arial" panose="020B0604020202020204" pitchFamily="34" charset="0"/>
              <a:buChar char="•"/>
            </a:pPr>
            <a:r>
              <a:rPr lang="en-US" sz="1400" dirty="0"/>
              <a:t>Collaboration is vital among governments, stakeholders, partners, and the public to manage water effectively and ensure a steady water supply for growing urban populations.</a:t>
            </a:r>
          </a:p>
          <a:p>
            <a:pPr marL="171442" indent="-171442">
              <a:lnSpc>
                <a:spcPct val="114000"/>
              </a:lnSpc>
              <a:buFont typeface="Arial" panose="020B0604020202020204" pitchFamily="34" charset="0"/>
              <a:buChar char="•"/>
            </a:pPr>
            <a:r>
              <a:rPr lang="en-US" sz="1400" dirty="0"/>
              <a:t>WISA's mission involves considering interconnected factors and needs for successful water management.</a:t>
            </a:r>
          </a:p>
          <a:p>
            <a:pPr marL="171442" indent="-171442">
              <a:lnSpc>
                <a:spcPct val="114000"/>
              </a:lnSpc>
              <a:buFont typeface="Arial" panose="020B0604020202020204" pitchFamily="34" charset="0"/>
              <a:buChar char="•"/>
            </a:pPr>
            <a:r>
              <a:rPr lang="en-US" sz="1400" dirty="0"/>
              <a:t>WISA, established in 1937, has a history spanning over 80 years and has evolved into a reputable professional body dedicated to advancing its mission.</a:t>
            </a:r>
          </a:p>
          <a:p>
            <a:pPr>
              <a:lnSpc>
                <a:spcPct val="114000"/>
              </a:lnSpc>
            </a:pPr>
            <a:endParaRPr lang="en-ZA" dirty="0"/>
          </a:p>
        </p:txBody>
      </p:sp>
      <p:sp>
        <p:nvSpPr>
          <p:cNvPr id="4" name="Rectangle 5">
            <a:extLst>
              <a:ext uri="{FF2B5EF4-FFF2-40B4-BE49-F238E27FC236}">
                <a16:creationId xmlns:a16="http://schemas.microsoft.com/office/drawing/2014/main" id="{2B06230C-6FA7-A381-9412-D34318D2E7F1}"/>
              </a:ext>
            </a:extLst>
          </p:cNvPr>
          <p:cNvSpPr>
            <a:spLocks noChangeArrowheads="1"/>
          </p:cNvSpPr>
          <p:nvPr/>
        </p:nvSpPr>
        <p:spPr bwMode="auto">
          <a:xfrm>
            <a:off x="556601" y="2954046"/>
            <a:ext cx="7812435" cy="205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algn="ctr" defTabSz="914354" eaLnBrk="0" fontAlgn="base" hangingPunct="0">
              <a:spcBef>
                <a:spcPct val="0"/>
              </a:spcBef>
              <a:spcAft>
                <a:spcPct val="0"/>
              </a:spcAft>
            </a:pPr>
            <a:r>
              <a:rPr lang="en-ZA" altLang="en-US" sz="1500" b="1" dirty="0" bmk="">
                <a:ea typeface="Times New Roman" panose="02020603050405020304" pitchFamily="18" charset="0"/>
                <a:cs typeface="Calibri" panose="020F0502020204030204" pitchFamily="34" charset="0"/>
              </a:rPr>
              <a:t>Our Vision</a:t>
            </a:r>
            <a:endParaRPr lang="en-ZA" altLang="en-US" sz="1500" b="1" dirty="0" bmk="">
              <a:ea typeface="Times New Roman" panose="02020603050405020304" pitchFamily="18" charset="0"/>
              <a:cs typeface="Times New Roman" panose="02020603050405020304" pitchFamily="18" charset="0"/>
            </a:endParaRPr>
          </a:p>
          <a:p>
            <a:pPr algn="ctr" defTabSz="914354" eaLnBrk="0" fontAlgn="base" hangingPunct="0">
              <a:spcBef>
                <a:spcPct val="0"/>
              </a:spcBef>
              <a:spcAft>
                <a:spcPct val="0"/>
              </a:spcAft>
            </a:pPr>
            <a:r>
              <a:rPr lang="en-ZA" altLang="en-US" sz="1400" dirty="0" bmk="">
                <a:ea typeface="Calibri" panose="020F0502020204030204" pitchFamily="34" charset="0"/>
                <a:cs typeface="Calibri" panose="020F0502020204030204" pitchFamily="34" charset="0"/>
              </a:rPr>
              <a:t>WISA: Inspiring passion for water</a:t>
            </a:r>
            <a:endParaRPr lang="en-ZA" altLang="en-US" sz="1400" dirty="0" bmk=""/>
          </a:p>
          <a:p>
            <a:pPr algn="ctr" defTabSz="914354" eaLnBrk="0" fontAlgn="base" hangingPunct="0">
              <a:spcBef>
                <a:spcPct val="0"/>
              </a:spcBef>
              <a:spcAft>
                <a:spcPct val="0"/>
              </a:spcAft>
            </a:pPr>
            <a:endParaRPr lang="en-ZA" altLang="en-US" sz="1400" dirty="0" bmk="">
              <a:ea typeface="Times New Roman" panose="02020603050405020304" pitchFamily="18" charset="0"/>
              <a:cs typeface="Calibri" panose="020F0502020204030204" pitchFamily="34" charset="0"/>
            </a:endParaRPr>
          </a:p>
          <a:p>
            <a:pPr algn="ctr" defTabSz="914354" eaLnBrk="0" fontAlgn="base" hangingPunct="0">
              <a:spcBef>
                <a:spcPct val="0"/>
              </a:spcBef>
              <a:spcAft>
                <a:spcPct val="0"/>
              </a:spcAft>
            </a:pPr>
            <a:r>
              <a:rPr lang="en-ZA" altLang="en-US" sz="1500" b="1" dirty="0" bmk="">
                <a:ea typeface="Times New Roman" panose="02020603050405020304" pitchFamily="18" charset="0"/>
                <a:cs typeface="Calibri" panose="020F0502020204030204" pitchFamily="34" charset="0"/>
              </a:rPr>
              <a:t>Our Mission</a:t>
            </a:r>
            <a:endParaRPr lang="en-ZA" altLang="en-US" sz="1500" b="1" dirty="0" bmk="">
              <a:ea typeface="Times New Roman" panose="02020603050405020304" pitchFamily="18" charset="0"/>
              <a:cs typeface="Times New Roman" panose="02020603050405020304" pitchFamily="18" charset="0"/>
            </a:endParaRPr>
          </a:p>
          <a:p>
            <a:pPr algn="ctr" defTabSz="914354" eaLnBrk="0" fontAlgn="base" hangingPunct="0">
              <a:spcBef>
                <a:spcPct val="0"/>
              </a:spcBef>
              <a:spcAft>
                <a:spcPct val="0"/>
              </a:spcAft>
            </a:pPr>
            <a:r>
              <a:rPr lang="en-US" altLang="en-US" sz="1400" dirty="0" bmk="">
                <a:ea typeface="Calibri" panose="020F0502020204030204" pitchFamily="34" charset="0"/>
                <a:cs typeface="Calibri" panose="020F0502020204030204" pitchFamily="34" charset="0"/>
              </a:rPr>
              <a:t>WISA aims to inspire every person in Southern Africa to have a passion for water </a:t>
            </a:r>
          </a:p>
          <a:p>
            <a:pPr algn="ctr" defTabSz="914354" eaLnBrk="0" fontAlgn="base" hangingPunct="0">
              <a:spcBef>
                <a:spcPct val="0"/>
              </a:spcBef>
              <a:spcAft>
                <a:spcPct val="0"/>
              </a:spcAft>
            </a:pPr>
            <a:r>
              <a:rPr lang="en-US" altLang="en-US" sz="1400" dirty="0" bmk="">
                <a:ea typeface="Calibri" panose="020F0502020204030204" pitchFamily="34" charset="0"/>
                <a:cs typeface="Calibri" panose="020F0502020204030204" pitchFamily="34" charset="0"/>
              </a:rPr>
              <a:t>so that we can ensure that water is available for future generations.</a:t>
            </a:r>
            <a:endParaRPr lang="en-ZA" altLang="en-US" sz="1400" dirty="0" bmk=""/>
          </a:p>
          <a:p>
            <a:pPr algn="ctr" defTabSz="914354" eaLnBrk="0" fontAlgn="base" hangingPunct="0">
              <a:spcBef>
                <a:spcPct val="0"/>
              </a:spcBef>
              <a:spcAft>
                <a:spcPct val="0"/>
              </a:spcAft>
            </a:pPr>
            <a:endParaRPr lang="en-ZA" altLang="en-US" sz="1400" dirty="0" bmk="">
              <a:ea typeface="Times New Roman" panose="02020603050405020304" pitchFamily="18" charset="0"/>
              <a:cs typeface="Calibri" panose="020F0502020204030204" pitchFamily="34" charset="0"/>
            </a:endParaRPr>
          </a:p>
          <a:p>
            <a:pPr algn="ctr" defTabSz="914354" eaLnBrk="0" fontAlgn="base" hangingPunct="0">
              <a:spcBef>
                <a:spcPct val="0"/>
              </a:spcBef>
              <a:spcAft>
                <a:spcPct val="0"/>
              </a:spcAft>
            </a:pPr>
            <a:r>
              <a:rPr lang="en-ZA" altLang="en-US" sz="1500" b="1" dirty="0" bmk="">
                <a:ea typeface="Times New Roman" panose="02020603050405020304" pitchFamily="18" charset="0"/>
                <a:cs typeface="Calibri" panose="020F0502020204030204" pitchFamily="34" charset="0"/>
              </a:rPr>
              <a:t>Slogan</a:t>
            </a:r>
            <a:endParaRPr lang="en-ZA" altLang="en-US" sz="1500" b="1" dirty="0" bmk="">
              <a:ea typeface="Times New Roman" panose="02020603050405020304" pitchFamily="18" charset="0"/>
              <a:cs typeface="Times New Roman" panose="02020603050405020304" pitchFamily="18" charset="0"/>
            </a:endParaRPr>
          </a:p>
          <a:p>
            <a:pPr algn="ctr" defTabSz="914354" eaLnBrk="0" fontAlgn="base" hangingPunct="0">
              <a:spcBef>
                <a:spcPct val="0"/>
              </a:spcBef>
              <a:spcAft>
                <a:spcPct val="0"/>
              </a:spcAft>
            </a:pPr>
            <a:r>
              <a:rPr lang="en-ZA" altLang="en-US" sz="1400" i="1" dirty="0" bmk="">
                <a:ea typeface="Calibri" panose="020F0502020204030204" pitchFamily="34" charset="0"/>
                <a:cs typeface="Calibri" panose="020F0502020204030204" pitchFamily="34" charset="0"/>
              </a:rPr>
              <a:t>Think water, think WISA!</a:t>
            </a:r>
          </a:p>
        </p:txBody>
      </p:sp>
      <p:pic>
        <p:nvPicPr>
          <p:cNvPr id="3" name="Picture 2" descr="WISA, Author at Water Institute of Southern Africa">
            <a:extLst>
              <a:ext uri="{FF2B5EF4-FFF2-40B4-BE49-F238E27FC236}">
                <a16:creationId xmlns:a16="http://schemas.microsoft.com/office/drawing/2014/main" id="{B96A80FF-DDD6-14D6-086B-6365D02D786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967" t="12271" r="12593" b="11274"/>
          <a:stretch/>
        </p:blipFill>
        <p:spPr bwMode="auto">
          <a:xfrm>
            <a:off x="203239" y="4124580"/>
            <a:ext cx="1086841" cy="88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1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DF7150-D991-8EAF-FC68-BDF0AB6A65D6}"/>
              </a:ext>
            </a:extLst>
          </p:cNvPr>
          <p:cNvPicPr>
            <a:picLocks noChangeAspect="1"/>
          </p:cNvPicPr>
          <p:nvPr/>
        </p:nvPicPr>
        <p:blipFill rotWithShape="1">
          <a:blip r:embed="rId2" cstate="print">
            <a:alphaModFix amt="20000"/>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5368" t="30794" r="17874" b="18819"/>
          <a:stretch/>
        </p:blipFill>
        <p:spPr>
          <a:xfrm>
            <a:off x="0" y="0"/>
            <a:ext cx="9144000" cy="5143501"/>
          </a:xfrm>
          <a:prstGeom prst="rect">
            <a:avLst/>
          </a:prstGeom>
        </p:spPr>
      </p:pic>
      <p:pic>
        <p:nvPicPr>
          <p:cNvPr id="3" name="Picture 13" descr="A picture containing diagram&#10;&#10;Description automatically generated">
            <a:extLst>
              <a:ext uri="{FF2B5EF4-FFF2-40B4-BE49-F238E27FC236}">
                <a16:creationId xmlns:a16="http://schemas.microsoft.com/office/drawing/2014/main" id="{016FD1D3-6649-A6A8-229F-E807991C3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892" y="2788582"/>
            <a:ext cx="6452150" cy="2354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3C45FB-3539-8EF3-D779-DB2A89946477}"/>
              </a:ext>
            </a:extLst>
          </p:cNvPr>
          <p:cNvSpPr txBox="1"/>
          <p:nvPr/>
        </p:nvSpPr>
        <p:spPr>
          <a:xfrm>
            <a:off x="398721" y="223008"/>
            <a:ext cx="8346557" cy="2565574"/>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What we do?</a:t>
            </a:r>
            <a:endParaRPr lang="en-US" sz="1400" dirty="0">
              <a:effectLst>
                <a:outerShdw blurRad="38100" dist="38100" dir="2700000" algn="tl">
                  <a:srgbClr val="000000">
                    <a:alpha val="43137"/>
                  </a:srgbClr>
                </a:outerShdw>
              </a:effectLst>
            </a:endParaRPr>
          </a:p>
          <a:p>
            <a:pPr marL="171442" indent="-171442">
              <a:lnSpc>
                <a:spcPct val="114000"/>
              </a:lnSpc>
              <a:buFont typeface="Arial" panose="020B0604020202020204" pitchFamily="34" charset="0"/>
              <a:buChar char="•"/>
            </a:pPr>
            <a:r>
              <a:rPr lang="en-US" sz="1400" dirty="0"/>
              <a:t>WISA members are dedicated to delivering high-quality water services through effective and efficient methods. The organization aims to build strategic partnerships within the sector and encourage active water discourse in the public sphere.</a:t>
            </a:r>
          </a:p>
          <a:p>
            <a:pPr marL="171442" indent="-171442">
              <a:lnSpc>
                <a:spcPct val="114000"/>
              </a:lnSpc>
              <a:buFont typeface="Arial" panose="020B0604020202020204" pitchFamily="34" charset="0"/>
              <a:buChar char="•"/>
            </a:pPr>
            <a:r>
              <a:rPr lang="en-US" sz="1400" dirty="0"/>
              <a:t>Achieving water goals involves research, learning from past experiences, and ensuring the right human resources for necessary changes. Collaboration is essential for innovative solutions to create sustainable and livable cities for the future.</a:t>
            </a:r>
          </a:p>
          <a:p>
            <a:pPr marL="171442" indent="-171442">
              <a:lnSpc>
                <a:spcPct val="114000"/>
              </a:lnSpc>
              <a:buFont typeface="Arial" panose="020B0604020202020204" pitchFamily="34" charset="0"/>
              <a:buChar char="•"/>
            </a:pPr>
            <a:r>
              <a:rPr lang="en-US" sz="1400" dirty="0"/>
              <a:t>WISA holds biennial conferences involving Southern African countries to bring together key players in the water sector. The conferences promote water management science, good corporate governance, and facilitate water-related discussions.</a:t>
            </a:r>
          </a:p>
        </p:txBody>
      </p:sp>
      <p:sp>
        <p:nvSpPr>
          <p:cNvPr id="5" name="TextBox 4">
            <a:extLst>
              <a:ext uri="{FF2B5EF4-FFF2-40B4-BE49-F238E27FC236}">
                <a16:creationId xmlns:a16="http://schemas.microsoft.com/office/drawing/2014/main" id="{3CE6D2E1-B4F4-A34B-C8E8-FFE4A9FE0FCD}"/>
              </a:ext>
            </a:extLst>
          </p:cNvPr>
          <p:cNvSpPr txBox="1"/>
          <p:nvPr/>
        </p:nvSpPr>
        <p:spPr>
          <a:xfrm>
            <a:off x="1476371" y="3647173"/>
            <a:ext cx="1084521"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Our Values</a:t>
            </a:r>
            <a:endParaRPr lang="en-ZA" dirty="0">
              <a:effectLst>
                <a:outerShdw blurRad="38100" dist="38100" dir="2700000" algn="tl">
                  <a:srgbClr val="000000">
                    <a:alpha val="43137"/>
                  </a:srgbClr>
                </a:outerShdw>
              </a:effectLst>
            </a:endParaRPr>
          </a:p>
        </p:txBody>
      </p:sp>
      <p:pic>
        <p:nvPicPr>
          <p:cNvPr id="6" name="Picture 5" descr="WISA, Author at Water Institute of Southern Africa">
            <a:extLst>
              <a:ext uri="{FF2B5EF4-FFF2-40B4-BE49-F238E27FC236}">
                <a16:creationId xmlns:a16="http://schemas.microsoft.com/office/drawing/2014/main" id="{5FC89343-B1D7-D1B0-825E-126AE4404248}"/>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967" t="12271" r="12593" b="11274"/>
          <a:stretch/>
        </p:blipFill>
        <p:spPr bwMode="auto">
          <a:xfrm>
            <a:off x="203239" y="4124580"/>
            <a:ext cx="1086841" cy="88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9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7E92F-ACEF-A817-428B-6276965069CA}"/>
              </a:ext>
            </a:extLst>
          </p:cNvPr>
          <p:cNvPicPr>
            <a:picLocks noChangeAspect="1"/>
          </p:cNvPicPr>
          <p:nvPr/>
        </p:nvPicPr>
        <p:blipFill rotWithShape="1">
          <a:blip r:embed="rId2" cstate="print">
            <a:alphaModFix amt="2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0019" t="22338" b="17197"/>
          <a:stretch/>
        </p:blipFill>
        <p:spPr>
          <a:xfrm>
            <a:off x="0" y="0"/>
            <a:ext cx="9144000" cy="5143500"/>
          </a:xfrm>
          <a:prstGeom prst="rect">
            <a:avLst/>
          </a:prstGeom>
        </p:spPr>
      </p:pic>
      <p:graphicFrame>
        <p:nvGraphicFramePr>
          <p:cNvPr id="6" name="Table 5">
            <a:extLst>
              <a:ext uri="{FF2B5EF4-FFF2-40B4-BE49-F238E27FC236}">
                <a16:creationId xmlns:a16="http://schemas.microsoft.com/office/drawing/2014/main" id="{7E6A4B2A-5CAC-B119-49E4-9A4F8DF4421C}"/>
              </a:ext>
            </a:extLst>
          </p:cNvPr>
          <p:cNvGraphicFramePr>
            <a:graphicFrameLocks noGrp="1"/>
          </p:cNvGraphicFramePr>
          <p:nvPr>
            <p:extLst>
              <p:ext uri="{D42A27DB-BD31-4B8C-83A1-F6EECF244321}">
                <p14:modId xmlns:p14="http://schemas.microsoft.com/office/powerpoint/2010/main" val="668626109"/>
              </p:ext>
            </p:extLst>
          </p:nvPr>
        </p:nvGraphicFramePr>
        <p:xfrm>
          <a:off x="353858" y="704913"/>
          <a:ext cx="3346272" cy="4206224"/>
        </p:xfrm>
        <a:graphic>
          <a:graphicData uri="http://schemas.openxmlformats.org/drawingml/2006/table">
            <a:tbl>
              <a:tblPr firstRow="1" firstCol="1" bandRow="1"/>
              <a:tblGrid>
                <a:gridCol w="1964040">
                  <a:extLst>
                    <a:ext uri="{9D8B030D-6E8A-4147-A177-3AD203B41FA5}">
                      <a16:colId xmlns:a16="http://schemas.microsoft.com/office/drawing/2014/main" val="2648245536"/>
                    </a:ext>
                  </a:extLst>
                </a:gridCol>
                <a:gridCol w="1382232">
                  <a:extLst>
                    <a:ext uri="{9D8B030D-6E8A-4147-A177-3AD203B41FA5}">
                      <a16:colId xmlns:a16="http://schemas.microsoft.com/office/drawing/2014/main" val="3930705127"/>
                    </a:ext>
                  </a:extLst>
                </a:gridCol>
              </a:tblGrid>
              <a:tr h="263991">
                <a:tc gridSpan="2">
                  <a:txBody>
                    <a:bodyPr/>
                    <a:lstStyle/>
                    <a:p>
                      <a:pPr algn="ctr">
                        <a:lnSpc>
                          <a:spcPct val="115000"/>
                        </a:lnSpc>
                        <a:spcAft>
                          <a:spcPts val="1000"/>
                        </a:spcAft>
                      </a:pPr>
                      <a:r>
                        <a:rPr lang="en-ZA" sz="1500" b="1" dirty="0">
                          <a:solidFill>
                            <a:schemeClr val="bg1">
                              <a:lumMod val="95000"/>
                            </a:schemeClr>
                          </a:solidFill>
                          <a:effectLst/>
                          <a:latin typeface="+mn-lt"/>
                          <a:ea typeface="Calibri" panose="020F0502020204030204" pitchFamily="34" charset="0"/>
                          <a:cs typeface="Calibri" panose="020F0502020204030204" pitchFamily="34" charset="0"/>
                        </a:rPr>
                        <a:t>Member Grades</a:t>
                      </a:r>
                      <a:endParaRPr lang="en-ZA" sz="1500" dirty="0">
                        <a:solidFill>
                          <a:schemeClr val="bg1">
                            <a:lumMod val="9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hMerge="1">
                  <a:txBody>
                    <a:bodyPr/>
                    <a:lstStyle/>
                    <a:p>
                      <a:endParaRPr lang="en-ZA"/>
                    </a:p>
                  </a:txBody>
                  <a:tcPr/>
                </a:tc>
                <a:extLst>
                  <a:ext uri="{0D108BD9-81ED-4DB2-BD59-A6C34878D82A}">
                    <a16:rowId xmlns:a16="http://schemas.microsoft.com/office/drawing/2014/main" val="4181023228"/>
                  </a:ext>
                </a:extLst>
              </a:tr>
              <a:tr h="263991">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Calibri" panose="020F0502020204030204" pitchFamily="34" charset="0"/>
                        </a:rPr>
                        <a:t>Voting</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Calibri" panose="020F0502020204030204" pitchFamily="34" charset="0"/>
                        </a:rPr>
                        <a:t>Non-Voting</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454823273"/>
                  </a:ext>
                </a:extLst>
              </a:tr>
              <a:tr h="263991">
                <a:tc gridSpan="2">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Calibri" panose="020F0502020204030204" pitchFamily="34" charset="0"/>
                        </a:rPr>
                        <a:t>Professional Registration</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358400940"/>
                  </a:ext>
                </a:extLst>
              </a:tr>
              <a:tr h="263991">
                <a:tc>
                  <a:txBody>
                    <a:bodyPr/>
                    <a:lstStyle/>
                    <a:p>
                      <a:pPr algn="l">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Professional Process Controller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 </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748823390"/>
                  </a:ext>
                </a:extLst>
              </a:tr>
              <a:tr h="263991">
                <a:tc gridSpan="2">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Calibri" panose="020F0502020204030204" pitchFamily="34" charset="0"/>
                        </a:rPr>
                        <a:t>Individual Member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3998529626"/>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Academic Member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Student</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620080857"/>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Member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Affiliate</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549591086"/>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Fellow</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Associate</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785697966"/>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Senior Fellow</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 </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670929631"/>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Retired Member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 </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188026373"/>
                  </a:ext>
                </a:extLst>
              </a:tr>
              <a:tr h="263991">
                <a:tc gridSpan="2">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Calibri" panose="020F0502020204030204" pitchFamily="34" charset="0"/>
                        </a:rPr>
                        <a:t>Non-Individual Member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3231888604"/>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Patron Member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Media</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473182912"/>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Educational Institution</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rowSpan="3">
                  <a:txBody>
                    <a:bodyPr/>
                    <a:lstStyle/>
                    <a:p>
                      <a:pPr algn="l">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Professional Member Associations</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7251685"/>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Municipality</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pPr algn="just">
                        <a:lnSpc>
                          <a:spcPct val="115000"/>
                        </a:lnSpc>
                        <a:spcAft>
                          <a:spcPts val="1000"/>
                        </a:spcAft>
                      </a:pPr>
                      <a:endParaRPr lang="en-ZA" sz="15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341806268"/>
                  </a:ext>
                </a:extLst>
              </a:tr>
              <a:tr h="263991">
                <a:tc>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Company</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pPr algn="just">
                        <a:lnSpc>
                          <a:spcPct val="115000"/>
                        </a:lnSpc>
                        <a:spcAft>
                          <a:spcPts val="1000"/>
                        </a:spcAft>
                      </a:pPr>
                      <a:r>
                        <a:rPr lang="en-ZA" sz="1500" dirty="0">
                          <a:solidFill>
                            <a:schemeClr val="tx1"/>
                          </a:solidFill>
                          <a:effectLst/>
                          <a:latin typeface="+mn-lt"/>
                          <a:ea typeface="Calibri" panose="020F0502020204030204" pitchFamily="34" charset="0"/>
                          <a:cs typeface="Calibri" panose="020F0502020204030204" pitchFamily="34" charset="0"/>
                        </a:rPr>
                        <a:t> </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622673968"/>
                  </a:ext>
                </a:extLst>
              </a:tr>
            </a:tbl>
          </a:graphicData>
        </a:graphic>
      </p:graphicFrame>
      <p:sp>
        <p:nvSpPr>
          <p:cNvPr id="7" name="TextBox 6">
            <a:extLst>
              <a:ext uri="{FF2B5EF4-FFF2-40B4-BE49-F238E27FC236}">
                <a16:creationId xmlns:a16="http://schemas.microsoft.com/office/drawing/2014/main" id="{D9C31140-2ADA-F065-58ED-6C0AF577B75B}"/>
              </a:ext>
            </a:extLst>
          </p:cNvPr>
          <p:cNvSpPr txBox="1"/>
          <p:nvPr/>
        </p:nvSpPr>
        <p:spPr>
          <a:xfrm>
            <a:off x="353858" y="206437"/>
            <a:ext cx="2102262" cy="369332"/>
          </a:xfrm>
          <a:prstGeom prst="rect">
            <a:avLst/>
          </a:prstGeom>
          <a:noFill/>
        </p:spPr>
        <p:txBody>
          <a:bodyPr wrap="square" rtlCol="0">
            <a:spAutoFit/>
          </a:bodyPr>
          <a:lstStyle/>
          <a:p>
            <a:r>
              <a:rPr lang="en-ZA" dirty="0">
                <a:effectLst>
                  <a:outerShdw blurRad="38100" dist="38100" dir="2700000" algn="tl">
                    <a:srgbClr val="000000">
                      <a:alpha val="43137"/>
                    </a:srgbClr>
                  </a:outerShdw>
                </a:effectLst>
              </a:rPr>
              <a:t>WISA Membership</a:t>
            </a:r>
          </a:p>
        </p:txBody>
      </p:sp>
      <p:sp>
        <p:nvSpPr>
          <p:cNvPr id="3" name="TextBox 2">
            <a:extLst>
              <a:ext uri="{FF2B5EF4-FFF2-40B4-BE49-F238E27FC236}">
                <a16:creationId xmlns:a16="http://schemas.microsoft.com/office/drawing/2014/main" id="{7D0274A2-2329-FE7E-9CF0-7CF9A483FB62}"/>
              </a:ext>
            </a:extLst>
          </p:cNvPr>
          <p:cNvSpPr txBox="1"/>
          <p:nvPr/>
        </p:nvSpPr>
        <p:spPr>
          <a:xfrm>
            <a:off x="4021180" y="211154"/>
            <a:ext cx="3136605" cy="369332"/>
          </a:xfrm>
          <a:prstGeom prst="rect">
            <a:avLst/>
          </a:prstGeom>
          <a:noFill/>
        </p:spPr>
        <p:txBody>
          <a:bodyPr wrap="square" rtlCol="0">
            <a:spAutoFit/>
          </a:bodyPr>
          <a:lstStyle/>
          <a:p>
            <a:r>
              <a:rPr lang="en-ZA" dirty="0">
                <a:effectLst>
                  <a:outerShdw blurRad="38100" dist="38100" dir="2700000" algn="tl">
                    <a:srgbClr val="000000">
                      <a:alpha val="43137"/>
                    </a:srgbClr>
                  </a:outerShdw>
                </a:effectLst>
              </a:rPr>
              <a:t>WISA Participation Structures</a:t>
            </a:r>
          </a:p>
        </p:txBody>
      </p:sp>
      <p:graphicFrame>
        <p:nvGraphicFramePr>
          <p:cNvPr id="4" name="Table 3">
            <a:extLst>
              <a:ext uri="{FF2B5EF4-FFF2-40B4-BE49-F238E27FC236}">
                <a16:creationId xmlns:a16="http://schemas.microsoft.com/office/drawing/2014/main" id="{C2CD22A7-29F9-F752-E239-E3F63ED86713}"/>
              </a:ext>
            </a:extLst>
          </p:cNvPr>
          <p:cNvGraphicFramePr>
            <a:graphicFrameLocks noGrp="1"/>
          </p:cNvGraphicFramePr>
          <p:nvPr>
            <p:extLst>
              <p:ext uri="{D42A27DB-BD31-4B8C-83A1-F6EECF244321}">
                <p14:modId xmlns:p14="http://schemas.microsoft.com/office/powerpoint/2010/main" val="653924328"/>
              </p:ext>
            </p:extLst>
          </p:nvPr>
        </p:nvGraphicFramePr>
        <p:xfrm>
          <a:off x="4021180" y="704913"/>
          <a:ext cx="4801770" cy="4206224"/>
        </p:xfrm>
        <a:graphic>
          <a:graphicData uri="http://schemas.openxmlformats.org/drawingml/2006/table">
            <a:tbl>
              <a:tblPr firstRow="1" firstCol="1" bandRow="1"/>
              <a:tblGrid>
                <a:gridCol w="2317898">
                  <a:extLst>
                    <a:ext uri="{9D8B030D-6E8A-4147-A177-3AD203B41FA5}">
                      <a16:colId xmlns:a16="http://schemas.microsoft.com/office/drawing/2014/main" val="2648245536"/>
                    </a:ext>
                  </a:extLst>
                </a:gridCol>
                <a:gridCol w="2483872">
                  <a:extLst>
                    <a:ext uri="{9D8B030D-6E8A-4147-A177-3AD203B41FA5}">
                      <a16:colId xmlns:a16="http://schemas.microsoft.com/office/drawing/2014/main" val="1319975151"/>
                    </a:ext>
                  </a:extLst>
                </a:gridCol>
              </a:tblGrid>
              <a:tr h="263991">
                <a:tc gridSpan="2">
                  <a:txBody>
                    <a:bodyPr/>
                    <a:lstStyle/>
                    <a:p>
                      <a:pPr algn="l">
                        <a:lnSpc>
                          <a:spcPct val="115000"/>
                        </a:lnSpc>
                        <a:spcAft>
                          <a:spcPts val="1000"/>
                        </a:spcAft>
                      </a:pPr>
                      <a:r>
                        <a:rPr lang="en-ZA" sz="1500" b="1" dirty="0">
                          <a:solidFill>
                            <a:schemeClr val="bg1">
                              <a:lumMod val="95000"/>
                            </a:schemeClr>
                          </a:solidFill>
                          <a:effectLst/>
                          <a:latin typeface="+mn-lt"/>
                          <a:ea typeface="Calibri" panose="020F0502020204030204" pitchFamily="34" charset="0"/>
                          <a:cs typeface="Calibri" panose="020F0502020204030204" pitchFamily="34" charset="0"/>
                        </a:rPr>
                        <a:t>Branches</a:t>
                      </a:r>
                      <a:endParaRPr lang="en-ZA" sz="1500" dirty="0">
                        <a:solidFill>
                          <a:schemeClr val="bg1">
                            <a:lumMod val="9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hMerge="1">
                  <a:txBody>
                    <a:bodyPr/>
                    <a:lstStyle/>
                    <a:p>
                      <a:endParaRPr lang="en-ZA"/>
                    </a:p>
                  </a:txBody>
                  <a:tcPr/>
                </a:tc>
                <a:extLst>
                  <a:ext uri="{0D108BD9-81ED-4DB2-BD59-A6C34878D82A}">
                    <a16:rowId xmlns:a16="http://schemas.microsoft.com/office/drawing/2014/main" val="4181023228"/>
                  </a:ext>
                </a:extLst>
              </a:tr>
              <a:tr h="263991">
                <a:tc>
                  <a:txBody>
                    <a:bodyPr/>
                    <a:lstStyle/>
                    <a:p>
                      <a:pPr algn="l">
                        <a:lnSpc>
                          <a:spcPct val="115000"/>
                        </a:lnSpc>
                        <a:spcAft>
                          <a:spcPts val="1000"/>
                        </a:spcAft>
                      </a:pPr>
                      <a:r>
                        <a:rPr lang="en-US" sz="1500" dirty="0">
                          <a:solidFill>
                            <a:schemeClr val="tx1"/>
                          </a:solidFill>
                          <a:effectLst/>
                          <a:latin typeface="+mn-lt"/>
                          <a:ea typeface="Calibri" panose="020F0502020204030204" pitchFamily="34" charset="0"/>
                          <a:cs typeface="Times New Roman" panose="02020603050405020304" pitchFamily="18" charset="0"/>
                        </a:rPr>
                        <a:t>Central Regions</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a:lnSpc>
                          <a:spcPct val="115000"/>
                        </a:lnSpc>
                        <a:spcAft>
                          <a:spcPts val="1000"/>
                        </a:spcAft>
                      </a:pPr>
                      <a:r>
                        <a:rPr lang="en-US" sz="1500" kern="1200" dirty="0">
                          <a:solidFill>
                            <a:schemeClr val="tx1"/>
                          </a:solidFill>
                          <a:effectLst/>
                          <a:latin typeface="+mn-lt"/>
                          <a:cs typeface="Times New Roman" panose="02020603050405020304" pitchFamily="18" charset="0"/>
                        </a:rPr>
                        <a:t>Limpopo</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454823273"/>
                  </a:ext>
                </a:extLst>
              </a:tr>
              <a:tr h="263991">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Eastern Cape</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Mpumalanga</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358400940"/>
                  </a:ext>
                </a:extLst>
              </a:tr>
              <a:tr h="263991">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Gauteng</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cs typeface="Times New Roman" panose="02020603050405020304" pitchFamily="18" charset="0"/>
                        </a:rPr>
                        <a:t>Namibia</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748823390"/>
                  </a:ext>
                </a:extLst>
              </a:tr>
              <a:tr h="263991">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KwaZulu-Natal</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cs typeface="Times New Roman" panose="02020603050405020304" pitchFamily="18" charset="0"/>
                        </a:rPr>
                        <a:t>Western Cape</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529626"/>
                  </a:ext>
                </a:extLst>
              </a:tr>
              <a:tr h="263991">
                <a:tc gridSpan="2">
                  <a:txBody>
                    <a:bodyPr/>
                    <a:lstStyle/>
                    <a:p>
                      <a:pPr marL="0" algn="l" defTabSz="685800" rtl="0" eaLnBrk="1" latinLnBrk="0" hangingPunct="1">
                        <a:lnSpc>
                          <a:spcPct val="115000"/>
                        </a:lnSpc>
                        <a:spcAft>
                          <a:spcPts val="1000"/>
                        </a:spcAft>
                      </a:pPr>
                      <a:r>
                        <a:rPr lang="en-US" sz="1500" b="1" kern="1200" dirty="0">
                          <a:solidFill>
                            <a:schemeClr val="bg1">
                              <a:lumMod val="95000"/>
                            </a:schemeClr>
                          </a:solidFill>
                          <a:effectLst/>
                          <a:latin typeface="+mn-lt"/>
                          <a:ea typeface="Calibri" panose="020F0502020204030204" pitchFamily="34" charset="0"/>
                          <a:cs typeface="Calibri" panose="020F0502020204030204" pitchFamily="34" charset="0"/>
                        </a:rPr>
                        <a:t>Technical Divisions</a:t>
                      </a:r>
                      <a:endParaRPr lang="en-ZA" sz="1500" b="1" kern="1200" dirty="0">
                        <a:solidFill>
                          <a:schemeClr val="bg1">
                            <a:lumMod val="9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hMerge="1">
                  <a:txBody>
                    <a:bodyPr/>
                    <a:lstStyle/>
                    <a:p>
                      <a:endParaRPr lang="en-ZA"/>
                    </a:p>
                  </a:txBody>
                  <a:tcPr/>
                </a:tc>
                <a:extLst>
                  <a:ext uri="{0D108BD9-81ED-4DB2-BD59-A6C34878D82A}">
                    <a16:rowId xmlns:a16="http://schemas.microsoft.com/office/drawing/2014/main" val="1620080857"/>
                  </a:ext>
                </a:extLst>
              </a:tr>
              <a:tr h="263991">
                <a:tc>
                  <a:txBody>
                    <a:bodyPr/>
                    <a:lstStyle/>
                    <a:p>
                      <a:pPr marL="0" algn="just" defTabSz="685800" rtl="0" eaLnBrk="1" latinLnBrk="0" hangingPunct="1">
                        <a:lnSpc>
                          <a:spcPct val="115000"/>
                        </a:lnSpc>
                        <a:spcAft>
                          <a:spcPts val="1000"/>
                        </a:spcAft>
                      </a:pPr>
                      <a:r>
                        <a:rPr lang="en-US" sz="1500" dirty="0"/>
                        <a:t>Anaerobic Sludge Processes</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algn="just" defTabSz="685800" rtl="0" eaLnBrk="1" latinLnBrk="0" hangingPunct="1">
                        <a:lnSpc>
                          <a:spcPct val="115000"/>
                        </a:lnSpc>
                        <a:spcAft>
                          <a:spcPts val="1000"/>
                        </a:spcAft>
                      </a:pPr>
                      <a:r>
                        <a:rPr lang="en-US" sz="1500" dirty="0"/>
                        <a:t>Industrial Water</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549591086"/>
                  </a:ext>
                </a:extLst>
              </a:tr>
              <a:tr h="263991">
                <a:tc rowSpan="2">
                  <a:txBody>
                    <a:bodyPr/>
                    <a:lstStyle/>
                    <a:p>
                      <a:pPr marL="0" algn="l" defTabSz="685800" rtl="0" eaLnBrk="1" latinLnBrk="0" hangingPunct="1">
                        <a:lnSpc>
                          <a:spcPct val="115000"/>
                        </a:lnSpc>
                        <a:spcAft>
                          <a:spcPts val="1000"/>
                        </a:spcAft>
                      </a:pPr>
                      <a:r>
                        <a:rPr lang="en-US" sz="1500" dirty="0"/>
                        <a:t>Innovations for Water Supply &amp; Sanitation </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algn="l" defTabSz="685800" rtl="0" eaLnBrk="1" latinLnBrk="0" hangingPunct="1">
                        <a:lnSpc>
                          <a:spcPct val="115000"/>
                        </a:lnSpc>
                        <a:spcAft>
                          <a:spcPts val="1000"/>
                        </a:spcAft>
                      </a:pPr>
                      <a:r>
                        <a:rPr lang="en-ZA" sz="1500" kern="1200" dirty="0">
                          <a:solidFill>
                            <a:schemeClr val="tx1"/>
                          </a:solidFill>
                          <a:effectLst/>
                          <a:latin typeface="+mn-lt"/>
                          <a:cs typeface="Times New Roman" panose="02020603050405020304" pitchFamily="18" charset="0"/>
                        </a:rPr>
                        <a:t>IWA-SA</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785697966"/>
                  </a:ext>
                </a:extLst>
              </a:tr>
              <a:tr h="238549">
                <a:tc vMerge="1">
                  <a:txBody>
                    <a:bodyPr/>
                    <a:lstStyle/>
                    <a:p>
                      <a:pPr marL="0" algn="just" defTabSz="685800" rtl="0" eaLnBrk="1" latinLnBrk="0" hangingPunct="1">
                        <a:lnSpc>
                          <a:spcPct val="115000"/>
                        </a:lnSpc>
                        <a:spcAft>
                          <a:spcPts val="1000"/>
                        </a:spcAft>
                      </a:pP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500" dirty="0"/>
                        <a:t>Management &amp; Institutional</a:t>
                      </a:r>
                      <a:endParaRPr lang="en-ZA" sz="1500" dirty="0"/>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670929631"/>
                  </a:ext>
                </a:extLst>
              </a:tr>
              <a:tr h="263991">
                <a:tc>
                  <a:txBody>
                    <a:bodyPr/>
                    <a:lstStyle/>
                    <a:p>
                      <a:pPr marL="0" marR="0" lvl="0" indent="0" algn="just" defTabSz="685800" rtl="0" eaLnBrk="1" fontAlgn="auto" latinLnBrk="0" hangingPunct="1">
                        <a:lnSpc>
                          <a:spcPct val="115000"/>
                        </a:lnSpc>
                        <a:spcBef>
                          <a:spcPts val="0"/>
                        </a:spcBef>
                        <a:spcAft>
                          <a:spcPts val="1000"/>
                        </a:spcAft>
                        <a:buClrTx/>
                        <a:buSzTx/>
                        <a:buFontTx/>
                        <a:buNone/>
                        <a:tabLst/>
                        <a:defRPr/>
                      </a:pPr>
                      <a:r>
                        <a:rPr lang="en-US" sz="1500" dirty="0"/>
                        <a:t>Membrane Technology</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Mine Water</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188026373"/>
                  </a:ext>
                </a:extLst>
              </a:tr>
              <a:tr h="263991">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Modelling &amp; Data</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Process Controllers</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231888604"/>
                  </a:ext>
                </a:extLst>
              </a:tr>
              <a:tr h="263991">
                <a:tc rowSpan="2">
                  <a:txBody>
                    <a:bodyPr/>
                    <a:lstStyle/>
                    <a:p>
                      <a:pPr marL="0" algn="l"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Small Wastewater Treatment Works</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Water Distribution</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473182912"/>
                  </a:ext>
                </a:extLst>
              </a:tr>
              <a:tr h="263991">
                <a:tc vMerge="1">
                  <a:txBody>
                    <a:bodyPr/>
                    <a:lstStyle/>
                    <a:p>
                      <a:pPr marL="0" algn="just" defTabSz="685800" rtl="0" eaLnBrk="1" latinLnBrk="0" hangingPunct="1">
                        <a:lnSpc>
                          <a:spcPct val="115000"/>
                        </a:lnSpc>
                        <a:spcAft>
                          <a:spcPts val="1000"/>
                        </a:spcAft>
                      </a:pP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algn="just" defTabSz="685800" rtl="0" eaLnBrk="1" latinLnBrk="0" hangingPunct="1">
                        <a:lnSpc>
                          <a:spcPct val="115000"/>
                        </a:lnSpc>
                        <a:spcAft>
                          <a:spcPts val="1000"/>
                        </a:spcAft>
                      </a:pPr>
                      <a:r>
                        <a:rPr lang="en-US" sz="1500" kern="1200" dirty="0">
                          <a:solidFill>
                            <a:schemeClr val="tx1"/>
                          </a:solidFill>
                          <a:effectLst/>
                          <a:latin typeface="+mn-lt"/>
                          <a:ea typeface="Calibri" panose="020F0502020204030204" pitchFamily="34" charset="0"/>
                          <a:cs typeface="Times New Roman" panose="02020603050405020304" pitchFamily="18" charset="0"/>
                        </a:rPr>
                        <a:t>Water Reuse</a:t>
                      </a:r>
                      <a:endParaRPr lang="en-ZA" sz="15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7251685"/>
                  </a:ext>
                </a:extLst>
              </a:tr>
              <a:tr h="263991">
                <a:tc>
                  <a:txBody>
                    <a:bodyPr/>
                    <a:lstStyle/>
                    <a:p>
                      <a:pPr algn="just">
                        <a:lnSpc>
                          <a:spcPct val="115000"/>
                        </a:lnSpc>
                        <a:spcAft>
                          <a:spcPts val="1000"/>
                        </a:spcAft>
                      </a:pPr>
                      <a:r>
                        <a:rPr lang="en-US" sz="1500" dirty="0">
                          <a:solidFill>
                            <a:schemeClr val="tx1"/>
                          </a:solidFill>
                          <a:effectLst/>
                          <a:latin typeface="+mn-lt"/>
                          <a:ea typeface="Calibri" panose="020F0502020204030204" pitchFamily="34" charset="0"/>
                          <a:cs typeface="Times New Roman" panose="02020603050405020304" pitchFamily="18" charset="0"/>
                        </a:rPr>
                        <a:t>Water Science</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just">
                        <a:lnSpc>
                          <a:spcPct val="115000"/>
                        </a:lnSpc>
                        <a:spcAft>
                          <a:spcPts val="1000"/>
                        </a:spcAft>
                      </a:pP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341806268"/>
                  </a:ext>
                </a:extLst>
              </a:tr>
              <a:tr h="263991">
                <a:tc gridSpan="2">
                  <a:txBody>
                    <a:bodyPr/>
                    <a:lstStyle/>
                    <a:p>
                      <a:pPr marL="0" marR="0" lvl="0" indent="0" algn="just" defTabSz="685800" rtl="0" eaLnBrk="1" fontAlgn="auto" latinLnBrk="0" hangingPunct="1">
                        <a:lnSpc>
                          <a:spcPct val="115000"/>
                        </a:lnSpc>
                        <a:spcBef>
                          <a:spcPts val="0"/>
                        </a:spcBef>
                        <a:spcAft>
                          <a:spcPts val="1000"/>
                        </a:spcAft>
                        <a:buClrTx/>
                        <a:buSzTx/>
                        <a:buFontTx/>
                        <a:buNone/>
                        <a:tabLst/>
                        <a:defRPr/>
                      </a:pPr>
                      <a:r>
                        <a:rPr lang="en-US" sz="1500" b="1" kern="1200" dirty="0">
                          <a:solidFill>
                            <a:schemeClr val="bg1">
                              <a:lumMod val="95000"/>
                            </a:schemeClr>
                          </a:solidFill>
                          <a:effectLst/>
                          <a:latin typeface="+mn-lt"/>
                          <a:ea typeface="Calibri" panose="020F0502020204030204" pitchFamily="34" charset="0"/>
                          <a:cs typeface="Calibri" panose="020F0502020204030204" pitchFamily="34" charset="0"/>
                        </a:rPr>
                        <a:t>Empowerment Platforms</a:t>
                      </a:r>
                      <a:endParaRPr lang="en-ZA" sz="1500" b="1" kern="1200" dirty="0">
                        <a:solidFill>
                          <a:schemeClr val="bg1">
                            <a:lumMod val="95000"/>
                          </a:schemeClr>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hMerge="1">
                  <a:txBody>
                    <a:bodyPr/>
                    <a:lstStyle/>
                    <a:p>
                      <a:pPr algn="just">
                        <a:lnSpc>
                          <a:spcPct val="115000"/>
                        </a:lnSpc>
                        <a:spcAft>
                          <a:spcPts val="1000"/>
                        </a:spcAft>
                      </a:pP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325956609"/>
                  </a:ext>
                </a:extLst>
              </a:tr>
              <a:tr h="263991">
                <a:tc>
                  <a:txBody>
                    <a:bodyPr/>
                    <a:lstStyle/>
                    <a:p>
                      <a:pPr algn="just">
                        <a:lnSpc>
                          <a:spcPct val="115000"/>
                        </a:lnSpc>
                        <a:spcAft>
                          <a:spcPts val="1000"/>
                        </a:spcAft>
                      </a:pPr>
                      <a:r>
                        <a:rPr lang="en-US" sz="1500" dirty="0">
                          <a:solidFill>
                            <a:schemeClr val="tx1"/>
                          </a:solidFill>
                          <a:effectLst/>
                          <a:latin typeface="+mn-lt"/>
                          <a:ea typeface="Calibri" panose="020F0502020204030204" pitchFamily="34" charset="0"/>
                          <a:cs typeface="Times New Roman" panose="02020603050405020304" pitchFamily="18" charset="0"/>
                        </a:rPr>
                        <a:t>Young Water Professionals</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1000"/>
                        </a:spcAft>
                      </a:pPr>
                      <a:r>
                        <a:rPr lang="en-US" sz="1500" dirty="0">
                          <a:solidFill>
                            <a:schemeClr val="tx1"/>
                          </a:solidFill>
                          <a:effectLst/>
                          <a:latin typeface="+mn-lt"/>
                          <a:ea typeface="Calibri" panose="020F0502020204030204" pitchFamily="34" charset="0"/>
                          <a:cs typeface="Times New Roman" panose="02020603050405020304" pitchFamily="18" charset="0"/>
                        </a:rPr>
                        <a:t>Women in Water</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622673968"/>
                  </a:ext>
                </a:extLst>
              </a:tr>
            </a:tbl>
          </a:graphicData>
        </a:graphic>
      </p:graphicFrame>
      <p:pic>
        <p:nvPicPr>
          <p:cNvPr id="8" name="Picture 7" descr="WISA, Author at Water Institute of Southern Africa">
            <a:extLst>
              <a:ext uri="{FF2B5EF4-FFF2-40B4-BE49-F238E27FC236}">
                <a16:creationId xmlns:a16="http://schemas.microsoft.com/office/drawing/2014/main" id="{0161EB72-AC21-D877-2280-A2DE3B26A7D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967" t="12271" r="12593" b="11274"/>
          <a:stretch/>
        </p:blipFill>
        <p:spPr bwMode="auto">
          <a:xfrm>
            <a:off x="8121109" y="104891"/>
            <a:ext cx="701841" cy="57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3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6023D-16B5-02B9-D30E-F6AF4DA6D8BE}"/>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32484" t="21949" r="536" b="27413"/>
          <a:stretch/>
        </p:blipFill>
        <p:spPr>
          <a:xfrm>
            <a:off x="0" y="1"/>
            <a:ext cx="9144000" cy="5143499"/>
          </a:xfrm>
          <a:prstGeom prst="rect">
            <a:avLst/>
          </a:prstGeom>
        </p:spPr>
      </p:pic>
      <p:sp>
        <p:nvSpPr>
          <p:cNvPr id="4" name="TextBox 3">
            <a:extLst>
              <a:ext uri="{FF2B5EF4-FFF2-40B4-BE49-F238E27FC236}">
                <a16:creationId xmlns:a16="http://schemas.microsoft.com/office/drawing/2014/main" id="{DC7D25A2-DAE1-F870-D388-D5A4CB4D3FEE}"/>
              </a:ext>
            </a:extLst>
          </p:cNvPr>
          <p:cNvSpPr txBox="1"/>
          <p:nvPr/>
        </p:nvSpPr>
        <p:spPr>
          <a:xfrm>
            <a:off x="320732" y="263426"/>
            <a:ext cx="8502535" cy="4893647"/>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Ways that WISA provides support</a:t>
            </a:r>
          </a:p>
          <a:p>
            <a:endParaRPr lang="en-US" sz="1400" dirty="0"/>
          </a:p>
          <a:p>
            <a:pPr marL="342882" indent="-342882">
              <a:buFont typeface="Symbol" panose="05050102010706020507" pitchFamily="18" charset="2"/>
              <a:buChar char=""/>
            </a:pPr>
            <a:r>
              <a:rPr lang="en-ZA" sz="1400" dirty="0">
                <a:ea typeface="Times New Roman" panose="02020603050405020304" pitchFamily="18" charset="0"/>
              </a:rPr>
              <a:t>Key role in improving Process Controller skills:</a:t>
            </a:r>
            <a:endParaRPr lang="en-ZA" sz="1400" dirty="0">
              <a:ea typeface="Calibri" panose="020F0502020204030204" pitchFamily="34" charset="0"/>
            </a:endParaRPr>
          </a:p>
          <a:p>
            <a:pPr marL="742913" lvl="1" indent="-285737">
              <a:buFont typeface="Courier New" panose="02070309020205020404" pitchFamily="49" charset="0"/>
              <a:buChar char="o"/>
            </a:pPr>
            <a:r>
              <a:rPr lang="en-ZA" sz="1400" dirty="0">
                <a:ea typeface="Times New Roman" panose="02020603050405020304" pitchFamily="18" charset="0"/>
              </a:rPr>
              <a:t>Lack of technical skills is a key component highlighted in Blue/Green Drop report. 47% shortfall in Process Controllers with the highest shortfall in Eastern Cape, KwaZulu Natal and Northern Cape. This is directly correlated with poor Blue Drop score. </a:t>
            </a:r>
            <a:endParaRPr lang="en-ZA" sz="1400" dirty="0">
              <a:ea typeface="Calibri" panose="020F0502020204030204" pitchFamily="34" charset="0"/>
            </a:endParaRPr>
          </a:p>
          <a:p>
            <a:pPr marL="742913" lvl="1" indent="-285737">
              <a:buFont typeface="Courier New" panose="02070309020205020404" pitchFamily="49" charset="0"/>
              <a:buChar char="o"/>
            </a:pPr>
            <a:r>
              <a:rPr lang="en-ZA" sz="1400" dirty="0">
                <a:ea typeface="Times New Roman" panose="02020603050405020304" pitchFamily="18" charset="0"/>
              </a:rPr>
              <a:t>WISA plays a critical role in ensuring professionalisation of Process Controllers as per Regulation 3630. </a:t>
            </a:r>
          </a:p>
          <a:p>
            <a:pPr marL="742913" lvl="1" indent="-285737">
              <a:buFont typeface="Courier New" panose="02070309020205020404" pitchFamily="49" charset="0"/>
              <a:buChar char="o"/>
            </a:pPr>
            <a:r>
              <a:rPr lang="en-ZA" sz="1400" dirty="0">
                <a:ea typeface="Times New Roman" panose="02020603050405020304" pitchFamily="18" charset="0"/>
              </a:rPr>
              <a:t>Professionalisation will improve retention of these professionals who now have a professional career in water/wastewater treatment leading to improved operations of treatment plants. </a:t>
            </a:r>
            <a:endParaRPr lang="en-ZA" sz="1400" dirty="0">
              <a:ea typeface="Calibri" panose="020F0502020204030204" pitchFamily="34" charset="0"/>
            </a:endParaRPr>
          </a:p>
          <a:p>
            <a:pPr marL="742913" lvl="1" indent="-285737">
              <a:buFont typeface="Courier New" panose="02070309020205020404" pitchFamily="49" charset="0"/>
              <a:buChar char="o"/>
            </a:pPr>
            <a:r>
              <a:rPr lang="en-ZA" sz="1400" dirty="0">
                <a:ea typeface="Times New Roman" panose="02020603050405020304" pitchFamily="18" charset="0"/>
              </a:rPr>
              <a:t>Accredited training presented by WISA to ensure continuous professional development. </a:t>
            </a:r>
            <a:endParaRPr lang="en-ZA" sz="1400" dirty="0">
              <a:ea typeface="Calibri" panose="020F0502020204030204" pitchFamily="34" charset="0"/>
            </a:endParaRPr>
          </a:p>
          <a:p>
            <a:pPr marL="742913" lvl="1" indent="-285737">
              <a:buFont typeface="Courier New" panose="02070309020205020404" pitchFamily="49" charset="0"/>
              <a:buChar char="o"/>
            </a:pPr>
            <a:r>
              <a:rPr lang="en-ZA" sz="1400" dirty="0">
                <a:ea typeface="Times New Roman" panose="02020603050405020304" pitchFamily="18" charset="0"/>
              </a:rPr>
              <a:t>Sponsorship initiatives to encourage professional registration of Process Controllers – ongoing project.</a:t>
            </a:r>
          </a:p>
          <a:p>
            <a:pPr marL="742913" lvl="1" indent="-285737">
              <a:buFont typeface="Courier New" panose="02070309020205020404" pitchFamily="49" charset="0"/>
              <a:buChar char="o"/>
            </a:pPr>
            <a:endParaRPr lang="en-ZA" sz="1400" dirty="0">
              <a:ea typeface="Calibri" panose="020F0502020204030204" pitchFamily="34" charset="0"/>
            </a:endParaRPr>
          </a:p>
          <a:p>
            <a:pPr marL="342882" indent="-342882">
              <a:buFont typeface="Symbol" panose="05050102010706020507" pitchFamily="18" charset="2"/>
              <a:buChar char=""/>
            </a:pPr>
            <a:r>
              <a:rPr lang="en-ZA" sz="1400" dirty="0">
                <a:ea typeface="Times New Roman" panose="02020603050405020304" pitchFamily="18" charset="0"/>
              </a:rPr>
              <a:t>Assistance to Municipalities</a:t>
            </a:r>
            <a:endParaRPr lang="en-ZA" sz="1400" dirty="0">
              <a:ea typeface="Calibri" panose="020F0502020204030204" pitchFamily="34" charset="0"/>
            </a:endParaRPr>
          </a:p>
          <a:p>
            <a:pPr marL="742913" lvl="1" indent="-285737">
              <a:buFont typeface="Courier New" panose="02070309020205020404" pitchFamily="49" charset="0"/>
              <a:buChar char="o"/>
            </a:pPr>
            <a:r>
              <a:rPr lang="en-ZA" sz="1400" dirty="0">
                <a:ea typeface="Times New Roman" panose="02020603050405020304" pitchFamily="18" charset="0"/>
              </a:rPr>
              <a:t>Workshops on Regulation 3630 and how to comply. </a:t>
            </a:r>
            <a:endParaRPr lang="en-ZA" sz="1400" dirty="0">
              <a:ea typeface="Calibri" panose="020F0502020204030204" pitchFamily="34" charset="0"/>
            </a:endParaRPr>
          </a:p>
          <a:p>
            <a:pPr marL="742913" lvl="1" indent="-285737">
              <a:buFont typeface="Courier New" panose="02070309020205020404" pitchFamily="49" charset="0"/>
              <a:buChar char="o"/>
            </a:pPr>
            <a:r>
              <a:rPr lang="en-ZA" sz="1400" dirty="0">
                <a:ea typeface="Times New Roman" panose="02020603050405020304" pitchFamily="18" charset="0"/>
              </a:rPr>
              <a:t>Accredited, tailor-made training on Blue/Green Drop certification for senior management and councillors.  </a:t>
            </a:r>
          </a:p>
          <a:p>
            <a:pPr marL="742913" lvl="1" indent="-285737">
              <a:buFont typeface="Courier New" panose="02070309020205020404" pitchFamily="49" charset="0"/>
              <a:buChar char="o"/>
            </a:pPr>
            <a:r>
              <a:rPr lang="en-ZA" sz="1400" dirty="0">
                <a:ea typeface="Times New Roman" panose="02020603050405020304" pitchFamily="18" charset="0"/>
              </a:rPr>
              <a:t>Roll out of </a:t>
            </a:r>
            <a:r>
              <a:rPr lang="en-ZA" sz="1400" dirty="0" err="1">
                <a:ea typeface="Times New Roman" panose="02020603050405020304" pitchFamily="18" charset="0"/>
              </a:rPr>
              <a:t>subsidisedd</a:t>
            </a:r>
            <a:r>
              <a:rPr lang="en-ZA" sz="1400" dirty="0">
                <a:ea typeface="Times New Roman" panose="02020603050405020304" pitchFamily="18" charset="0"/>
              </a:rPr>
              <a:t> training for </a:t>
            </a:r>
            <a:r>
              <a:rPr lang="en-ZA" sz="1400" dirty="0" err="1">
                <a:ea typeface="Times New Roman" panose="02020603050405020304" pitchFamily="18" charset="0"/>
              </a:rPr>
              <a:t>EWSETA,WRC</a:t>
            </a:r>
            <a:r>
              <a:rPr lang="en-ZA" sz="1400" dirty="0">
                <a:ea typeface="Times New Roman" panose="02020603050405020304" pitchFamily="18" charset="0"/>
              </a:rPr>
              <a:t>, etc.</a:t>
            </a:r>
          </a:p>
          <a:p>
            <a:pPr marL="742913" lvl="1" indent="-285737">
              <a:buFont typeface="Courier New" panose="02070309020205020404" pitchFamily="49" charset="0"/>
              <a:buChar char="o"/>
            </a:pPr>
            <a:endParaRPr lang="en-ZA" sz="1400" dirty="0">
              <a:ea typeface="Calibri" panose="020F0502020204030204" pitchFamily="34" charset="0"/>
            </a:endParaRPr>
          </a:p>
          <a:p>
            <a:pPr marL="342882" indent="-342882">
              <a:buFont typeface="Symbol" panose="05050102010706020507" pitchFamily="18" charset="2"/>
              <a:buChar char=""/>
            </a:pPr>
            <a:r>
              <a:rPr lang="en-ZA" sz="1400" dirty="0">
                <a:ea typeface="Times New Roman" panose="02020603050405020304" pitchFamily="18" charset="0"/>
              </a:rPr>
              <a:t>Assistance to Department</a:t>
            </a:r>
            <a:endParaRPr lang="en-ZA" sz="1400" dirty="0">
              <a:ea typeface="Calibri" panose="020F0502020204030204" pitchFamily="34" charset="0"/>
            </a:endParaRPr>
          </a:p>
          <a:p>
            <a:pPr marL="628619" lvl="1" indent="-171442">
              <a:buFont typeface="Courier New" panose="02070309020205020404" pitchFamily="49" charset="0"/>
              <a:buChar char="o"/>
            </a:pPr>
            <a:r>
              <a:rPr lang="en-ZA" sz="1400" dirty="0">
                <a:ea typeface="Times New Roman" panose="02020603050405020304" pitchFamily="18" charset="0"/>
              </a:rPr>
              <a:t>Blue/Green/No Drop workshop - WISA 2024 (Preferred platform for water discourse)</a:t>
            </a:r>
          </a:p>
          <a:p>
            <a:pPr marL="628619" lvl="1" indent="-171442">
              <a:buFont typeface="Courier New" panose="02070309020205020404" pitchFamily="49" charset="0"/>
              <a:buChar char="o"/>
            </a:pPr>
            <a:r>
              <a:rPr lang="en-ZA" sz="1400" kern="0" dirty="0">
                <a:ea typeface="Times New Roman" panose="02020603050405020304" pitchFamily="18" charset="0"/>
              </a:rPr>
              <a:t>Pool of technical specialists for targeted interventions</a:t>
            </a:r>
          </a:p>
          <a:p>
            <a:pPr marL="628619" lvl="1" indent="-171442">
              <a:buFont typeface="Courier New" panose="02070309020205020404" pitchFamily="49" charset="0"/>
              <a:buChar char="o"/>
            </a:pPr>
            <a:r>
              <a:rPr lang="en-ZA" sz="1400" dirty="0">
                <a:ea typeface="Calibri" panose="020F0502020204030204" pitchFamily="34" charset="0"/>
              </a:rPr>
              <a:t>Strong collaboration with key water sector partners i.e. municipalities and Water Boards in particular.  </a:t>
            </a:r>
            <a:endParaRPr lang="en-ZA" sz="1400" dirty="0"/>
          </a:p>
        </p:txBody>
      </p:sp>
      <p:pic>
        <p:nvPicPr>
          <p:cNvPr id="3" name="Picture 2" descr="WISA, Author at Water Institute of Southern Africa">
            <a:extLst>
              <a:ext uri="{FF2B5EF4-FFF2-40B4-BE49-F238E27FC236}">
                <a16:creationId xmlns:a16="http://schemas.microsoft.com/office/drawing/2014/main" id="{8EC2F2AE-8C94-2CAB-D128-43BFA7EEF42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967" t="12271" r="12593" b="11274"/>
          <a:stretch/>
        </p:blipFill>
        <p:spPr bwMode="auto">
          <a:xfrm>
            <a:off x="7896792" y="201870"/>
            <a:ext cx="1086841" cy="88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4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D4D1A-48FB-CDF9-20CD-DC9C83ABDC9C}"/>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12400" r="22500" b="42291"/>
          <a:stretch/>
        </p:blipFill>
        <p:spPr>
          <a:xfrm>
            <a:off x="1" y="1"/>
            <a:ext cx="9143999" cy="5143500"/>
          </a:xfrm>
          <a:prstGeom prst="rect">
            <a:avLst/>
          </a:prstGeom>
        </p:spPr>
      </p:pic>
      <p:sp>
        <p:nvSpPr>
          <p:cNvPr id="4" name="Rectangle 3">
            <a:extLst>
              <a:ext uri="{FF2B5EF4-FFF2-40B4-BE49-F238E27FC236}">
                <a16:creationId xmlns:a16="http://schemas.microsoft.com/office/drawing/2014/main" id="{0E540BDA-F020-5BE3-91F3-39CAA77A1DB1}"/>
              </a:ext>
            </a:extLst>
          </p:cNvPr>
          <p:cNvSpPr>
            <a:spLocks noChangeArrowheads="1"/>
          </p:cNvSpPr>
          <p:nvPr/>
        </p:nvSpPr>
        <p:spPr bwMode="auto">
          <a:xfrm>
            <a:off x="246647" y="571664"/>
            <a:ext cx="8650704" cy="529390"/>
          </a:xfrm>
          <a:prstGeom prst="rect">
            <a:avLst/>
          </a:prstGeom>
          <a:noFill/>
          <a:ln>
            <a:noFill/>
          </a:ln>
        </p:spPr>
        <p:txBody>
          <a:bodyPr rot="0" vert="horz" wrap="square" lIns="121920" tIns="60960" rIns="121920" bIns="60960" anchor="t" anchorCtr="0" upright="1">
            <a:noAutofit/>
          </a:bodyPr>
          <a:lstStyle/>
          <a:p>
            <a:pPr algn="ctr"/>
            <a:r>
              <a:rPr lang="en-ZA" sz="26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Institute of Municipal Engineering of Southern Africa</a:t>
            </a:r>
            <a:endParaRPr lang="en-ZA" sz="2600"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5685A4-0E7E-B96A-078F-3F240CD95A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40164" y="3908397"/>
            <a:ext cx="1544418" cy="1132835"/>
          </a:xfrm>
          <a:prstGeom prst="rect">
            <a:avLst/>
          </a:prstGeom>
        </p:spPr>
      </p:pic>
      <p:sp>
        <p:nvSpPr>
          <p:cNvPr id="6" name="TextBox 5">
            <a:extLst>
              <a:ext uri="{FF2B5EF4-FFF2-40B4-BE49-F238E27FC236}">
                <a16:creationId xmlns:a16="http://schemas.microsoft.com/office/drawing/2014/main" id="{1764A156-AE93-90BA-F319-012420E9D2D9}"/>
              </a:ext>
            </a:extLst>
          </p:cNvPr>
          <p:cNvSpPr txBox="1"/>
          <p:nvPr/>
        </p:nvSpPr>
        <p:spPr>
          <a:xfrm>
            <a:off x="493294" y="1426345"/>
            <a:ext cx="8157411" cy="2616101"/>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About IMESA</a:t>
            </a:r>
          </a:p>
          <a:p>
            <a:endParaRPr lang="en-US"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a:ea typeface="Open Sans" panose="020B0606030504020204" pitchFamily="34" charset="0"/>
                <a:cs typeface="Open Sans" panose="020B0606030504020204" pitchFamily="34" charset="0"/>
              </a:rPr>
              <a:t>IMESA </a:t>
            </a:r>
            <a:r>
              <a:rPr lang="en-US" sz="1600" b="1" dirty="0">
                <a:ea typeface="Open Sans" panose="020B0606030504020204" pitchFamily="34" charset="0"/>
                <a:cs typeface="Open Sans" panose="020B0606030504020204" pitchFamily="34" charset="0"/>
              </a:rPr>
              <a:t>promotes the interest of municipal engineers</a:t>
            </a:r>
            <a:r>
              <a:rPr lang="en-US" sz="1600" dirty="0">
                <a:ea typeface="Open Sans" panose="020B0606030504020204" pitchFamily="34" charset="0"/>
                <a:cs typeface="Open Sans" panose="020B0606030504020204" pitchFamily="34" charset="0"/>
              </a:rPr>
              <a:t> and their profession</a:t>
            </a:r>
          </a:p>
          <a:p>
            <a:pPr marL="285750" indent="-285750">
              <a:buFont typeface="Arial" panose="020B0604020202020204" pitchFamily="34" charset="0"/>
              <a:buChar char="•"/>
            </a:pPr>
            <a:r>
              <a:rPr lang="en-US" sz="1600" dirty="0"/>
              <a:t>We create a </a:t>
            </a:r>
            <a:r>
              <a:rPr lang="en-US" sz="1600" b="1" dirty="0"/>
              <a:t>platform for the exchange of ideas and viewpoints </a:t>
            </a:r>
            <a:r>
              <a:rPr lang="en-US" sz="1600" dirty="0"/>
              <a:t>on all aspects of municipal engineering.</a:t>
            </a:r>
          </a:p>
          <a:p>
            <a:pPr marL="285750" indent="-285750">
              <a:buFont typeface="Arial" panose="020B0604020202020204" pitchFamily="34" charset="0"/>
              <a:buChar char="•"/>
            </a:pPr>
            <a:r>
              <a:rPr lang="en-US" sz="1600" dirty="0"/>
              <a:t>This is done with the aim of </a:t>
            </a:r>
            <a:r>
              <a:rPr lang="en-US" sz="1600" b="1" dirty="0"/>
              <a:t>expanding the knowledge and best practices </a:t>
            </a:r>
            <a:r>
              <a:rPr lang="en-US" sz="1600" dirty="0"/>
              <a:t>in all Local Government municipalities.</a:t>
            </a:r>
          </a:p>
          <a:p>
            <a:pPr marL="285750" indent="-285750">
              <a:buFont typeface="Arial" panose="020B0604020202020204" pitchFamily="34" charset="0"/>
              <a:buChar char="•"/>
            </a:pPr>
            <a:r>
              <a:rPr lang="en-US" sz="1600" dirty="0"/>
              <a:t>IMESA </a:t>
            </a:r>
            <a:r>
              <a:rPr lang="en-US" sz="1600" b="1" dirty="0"/>
              <a:t>advises Councils on engineering matters </a:t>
            </a:r>
            <a:r>
              <a:rPr lang="en-US" sz="1600" dirty="0"/>
              <a:t>and serves the broader Community through representation on a number of National Bodies, where it provides input from the municipal engineering perspective.</a:t>
            </a:r>
          </a:p>
        </p:txBody>
      </p:sp>
    </p:spTree>
    <p:extLst>
      <p:ext uri="{BB962C8B-B14F-4D97-AF65-F5344CB8AC3E}">
        <p14:creationId xmlns:p14="http://schemas.microsoft.com/office/powerpoint/2010/main" val="25791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6023D-16B5-02B9-D30E-F6AF4DA6D8BE}"/>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21948" b="18974"/>
          <a:stretch/>
        </p:blipFill>
        <p:spPr>
          <a:xfrm>
            <a:off x="1" y="0"/>
            <a:ext cx="9144000" cy="5143500"/>
          </a:xfrm>
          <a:prstGeom prst="rect">
            <a:avLst/>
          </a:prstGeom>
        </p:spPr>
      </p:pic>
      <p:sp>
        <p:nvSpPr>
          <p:cNvPr id="3" name="Google Shape;1130;p75">
            <a:extLst>
              <a:ext uri="{FF2B5EF4-FFF2-40B4-BE49-F238E27FC236}">
                <a16:creationId xmlns:a16="http://schemas.microsoft.com/office/drawing/2014/main" id="{79597245-8D75-B275-4805-9728221EB295}"/>
              </a:ext>
            </a:extLst>
          </p:cNvPr>
          <p:cNvSpPr txBox="1">
            <a:spLocks/>
          </p:cNvSpPr>
          <p:nvPr/>
        </p:nvSpPr>
        <p:spPr>
          <a:xfrm>
            <a:off x="269562" y="157532"/>
            <a:ext cx="8604876" cy="817025"/>
          </a:xfrm>
          <a:prstGeom prst="rect">
            <a:avLst/>
          </a:prstGeom>
        </p:spPr>
        <p:txBody>
          <a:bodyPr spcFirstLastPara="1" vert="horz" wrap="square" lIns="121900" tIns="121900" rIns="121900" bIns="12190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IMESA responsibilities and assistance to municipalities regarding the </a:t>
            </a:r>
          </a:p>
          <a:p>
            <a:pPr marL="0" indent="0" algn="ctr">
              <a:buNone/>
            </a:pPr>
            <a:r>
              <a:rPr lang="en-US" sz="1800" dirty="0">
                <a:effectLst>
                  <a:outerShdw blurRad="38100" dist="38100" dir="2700000" algn="tl">
                    <a:srgbClr val="000000">
                      <a:alpha val="43137"/>
                    </a:srgbClr>
                  </a:outerShdw>
                </a:effectLst>
              </a:rPr>
              <a:t>Departmental Regulatory Drops programme</a:t>
            </a:r>
          </a:p>
        </p:txBody>
      </p:sp>
      <p:sp>
        <p:nvSpPr>
          <p:cNvPr id="4" name="Google Shape;1119;p75">
            <a:extLst>
              <a:ext uri="{FF2B5EF4-FFF2-40B4-BE49-F238E27FC236}">
                <a16:creationId xmlns:a16="http://schemas.microsoft.com/office/drawing/2014/main" id="{0BA0997C-9695-7F80-578F-A65B52F02B54}"/>
              </a:ext>
            </a:extLst>
          </p:cNvPr>
          <p:cNvSpPr txBox="1">
            <a:spLocks/>
          </p:cNvSpPr>
          <p:nvPr/>
        </p:nvSpPr>
        <p:spPr>
          <a:xfrm>
            <a:off x="269561" y="974557"/>
            <a:ext cx="8604875" cy="3765885"/>
          </a:xfrm>
          <a:prstGeom prst="rect">
            <a:avLst/>
          </a:prstGeom>
        </p:spPr>
        <p:txBody>
          <a:bodyPr spcFirstLastPara="1" vert="horz" wrap="square" lIns="121900" tIns="121900" rIns="121900" bIns="1219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4000"/>
              </a:lnSpc>
              <a:spcBef>
                <a:spcPts val="0"/>
              </a:spcBef>
              <a:buNone/>
            </a:pPr>
            <a:r>
              <a:rPr lang="en-US" sz="1500" dirty="0"/>
              <a:t>The challenge facing municipalities in South Africa is that of asset management: the effective and methodical recording of all accumulated assets with a view to managing them today and maintaining them today for the future in the most cost-effective manner possible. </a:t>
            </a:r>
          </a:p>
          <a:p>
            <a:pPr marL="0" indent="0">
              <a:lnSpc>
                <a:spcPct val="114000"/>
              </a:lnSpc>
              <a:spcBef>
                <a:spcPts val="0"/>
              </a:spcBef>
              <a:buNone/>
            </a:pPr>
            <a:endParaRPr lang="en-US" sz="1500" dirty="0"/>
          </a:p>
          <a:p>
            <a:pPr marL="0" indent="0">
              <a:lnSpc>
                <a:spcPct val="114000"/>
              </a:lnSpc>
              <a:spcBef>
                <a:spcPts val="0"/>
              </a:spcBef>
              <a:buNone/>
            </a:pPr>
            <a:r>
              <a:rPr lang="en-US" sz="1500" dirty="0"/>
              <a:t>IMESA has made available a web-based tool (knowledge management system) called Asset Management Program Learning Environment (AMPLE) that is user friendly set of on-line process and practice guidelines, templates and decision support tools that will:</a:t>
            </a:r>
          </a:p>
          <a:p>
            <a:pPr>
              <a:lnSpc>
                <a:spcPct val="114000"/>
              </a:lnSpc>
              <a:spcBef>
                <a:spcPts val="0"/>
              </a:spcBef>
            </a:pPr>
            <a:r>
              <a:rPr lang="en-US" sz="1500" dirty="0"/>
              <a:t>Simplify the development of consistent Asset Management Strategic Plans.</a:t>
            </a:r>
          </a:p>
          <a:p>
            <a:pPr>
              <a:lnSpc>
                <a:spcPct val="114000"/>
              </a:lnSpc>
              <a:spcBef>
                <a:spcPts val="0"/>
              </a:spcBef>
            </a:pPr>
            <a:r>
              <a:rPr lang="en-US" sz="1500" dirty="0"/>
              <a:t>Provide effective Implementation Guidelines for agencies to assess and drive a meaningful improvements in asset management.</a:t>
            </a:r>
          </a:p>
          <a:p>
            <a:pPr>
              <a:lnSpc>
                <a:spcPct val="114000"/>
              </a:lnSpc>
              <a:spcBef>
                <a:spcPts val="0"/>
              </a:spcBef>
            </a:pPr>
            <a:r>
              <a:rPr lang="en-US" sz="1500" dirty="0"/>
              <a:t>List Asset Management systems from around the World.</a:t>
            </a:r>
          </a:p>
          <a:p>
            <a:pPr marL="0" indent="0">
              <a:lnSpc>
                <a:spcPct val="114000"/>
              </a:lnSpc>
              <a:spcBef>
                <a:spcPts val="0"/>
              </a:spcBef>
              <a:buNone/>
            </a:pPr>
            <a:endParaRPr lang="en-US" sz="1500" dirty="0"/>
          </a:p>
          <a:p>
            <a:pPr marL="0" indent="0">
              <a:lnSpc>
                <a:spcPct val="114000"/>
              </a:lnSpc>
              <a:spcBef>
                <a:spcPts val="0"/>
              </a:spcBef>
              <a:buNone/>
            </a:pPr>
            <a:r>
              <a:rPr lang="en-US" sz="1500" dirty="0"/>
              <a:t>This is a very useful tool to Municipal Officials, Asset Managers and Operations, and Engineering Consultants </a:t>
            </a:r>
          </a:p>
          <a:p>
            <a:pPr marL="0" indent="0">
              <a:buNone/>
            </a:pPr>
            <a:endParaRPr lang="en-US" sz="1500" dirty="0"/>
          </a:p>
          <a:p>
            <a:pPr marL="0" indent="0">
              <a:buNone/>
            </a:pPr>
            <a:endParaRPr lang="en-US" sz="1500" dirty="0"/>
          </a:p>
        </p:txBody>
      </p:sp>
      <p:pic>
        <p:nvPicPr>
          <p:cNvPr id="8" name="Picture 7">
            <a:extLst>
              <a:ext uri="{FF2B5EF4-FFF2-40B4-BE49-F238E27FC236}">
                <a16:creationId xmlns:a16="http://schemas.microsoft.com/office/drawing/2014/main" id="{7C0E40CA-AC93-9B6F-CB4D-9AB76B1476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61068" y="129900"/>
            <a:ext cx="1189210" cy="872289"/>
          </a:xfrm>
          <a:prstGeom prst="rect">
            <a:avLst/>
          </a:prstGeom>
        </p:spPr>
      </p:pic>
    </p:spTree>
    <p:extLst>
      <p:ext uri="{BB962C8B-B14F-4D97-AF65-F5344CB8AC3E}">
        <p14:creationId xmlns:p14="http://schemas.microsoft.com/office/powerpoint/2010/main" val="221331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EA4BC3-A298-C023-ED3E-3373137DAD6A}"/>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21903" r="19754" b="17431"/>
          <a:stretch/>
        </p:blipFill>
        <p:spPr>
          <a:xfrm>
            <a:off x="0" y="0"/>
            <a:ext cx="9144000" cy="5143500"/>
          </a:xfrm>
          <a:prstGeom prst="rect">
            <a:avLst/>
          </a:prstGeom>
        </p:spPr>
      </p:pic>
      <p:sp>
        <p:nvSpPr>
          <p:cNvPr id="3" name="Google Shape;1130;p75">
            <a:extLst>
              <a:ext uri="{FF2B5EF4-FFF2-40B4-BE49-F238E27FC236}">
                <a16:creationId xmlns:a16="http://schemas.microsoft.com/office/drawing/2014/main" id="{D45D7930-0DF4-C9A7-1E72-D71291E08715}"/>
              </a:ext>
            </a:extLst>
          </p:cNvPr>
          <p:cNvSpPr txBox="1">
            <a:spLocks/>
          </p:cNvSpPr>
          <p:nvPr/>
        </p:nvSpPr>
        <p:spPr>
          <a:xfrm>
            <a:off x="269562" y="157532"/>
            <a:ext cx="8604876" cy="817025"/>
          </a:xfrm>
          <a:prstGeom prst="rect">
            <a:avLst/>
          </a:prstGeom>
        </p:spPr>
        <p:txBody>
          <a:bodyPr spcFirstLastPara="1" vert="horz" wrap="square" lIns="121900" tIns="121900" rIns="121900" bIns="121900" rtlCol="0"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800" dirty="0">
                <a:effectLst>
                  <a:outerShdw blurRad="38100" dist="38100" dir="2700000" algn="tl">
                    <a:srgbClr val="000000">
                      <a:alpha val="43137"/>
                    </a:srgbClr>
                  </a:outerShdw>
                </a:effectLst>
              </a:rPr>
              <a:t>IMESA responsibilities and assistance to municipalities regarding the </a:t>
            </a:r>
          </a:p>
          <a:p>
            <a:pPr marL="0" indent="0" algn="ctr">
              <a:buNone/>
            </a:pPr>
            <a:r>
              <a:rPr lang="en-US" sz="1800" dirty="0">
                <a:effectLst>
                  <a:outerShdw blurRad="38100" dist="38100" dir="2700000" algn="tl">
                    <a:srgbClr val="000000">
                      <a:alpha val="43137"/>
                    </a:srgbClr>
                  </a:outerShdw>
                </a:effectLst>
              </a:rPr>
              <a:t>Departmental Regulatory Drops programme continued</a:t>
            </a:r>
          </a:p>
        </p:txBody>
      </p:sp>
      <p:sp>
        <p:nvSpPr>
          <p:cNvPr id="6" name="Google Shape;1119;p75">
            <a:extLst>
              <a:ext uri="{FF2B5EF4-FFF2-40B4-BE49-F238E27FC236}">
                <a16:creationId xmlns:a16="http://schemas.microsoft.com/office/drawing/2014/main" id="{723596E6-71B4-098B-FF2A-A615E5EA48E1}"/>
              </a:ext>
            </a:extLst>
          </p:cNvPr>
          <p:cNvSpPr txBox="1">
            <a:spLocks/>
          </p:cNvSpPr>
          <p:nvPr/>
        </p:nvSpPr>
        <p:spPr>
          <a:xfrm>
            <a:off x="219002" y="974557"/>
            <a:ext cx="8705996" cy="4168943"/>
          </a:xfrm>
          <a:prstGeom prst="rect">
            <a:avLst/>
          </a:prstGeom>
        </p:spPr>
        <p:txBody>
          <a:bodyPr spcFirstLastPara="1" vert="horz" wrap="square" lIns="121900" tIns="121900" rIns="121900" bIns="1219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4000"/>
              </a:lnSpc>
              <a:spcBef>
                <a:spcPts val="0"/>
              </a:spcBef>
            </a:pPr>
            <a:r>
              <a:rPr lang="en-US" sz="1500" dirty="0"/>
              <a:t>IMESA in Collaboration with the Water Research Commission and the Water Sector Stakeholders represented by WISA have developed a Water Reclamation and Reuse Guideline for South African Municipal Engineers. This guideline is available on IMESA Knowledge Base. </a:t>
            </a:r>
          </a:p>
          <a:p>
            <a:pPr>
              <a:lnSpc>
                <a:spcPct val="114000"/>
              </a:lnSpc>
              <a:spcBef>
                <a:spcPts val="0"/>
              </a:spcBef>
            </a:pPr>
            <a:endParaRPr lang="en-US" sz="1500" dirty="0"/>
          </a:p>
          <a:p>
            <a:pPr>
              <a:lnSpc>
                <a:spcPct val="114000"/>
              </a:lnSpc>
              <a:spcBef>
                <a:spcPts val="0"/>
              </a:spcBef>
            </a:pPr>
            <a:r>
              <a:rPr lang="en-US" sz="1500" dirty="0"/>
              <a:t>The Best Practice Guideline for Design Flood Estimation in Municipal Areas in South Africa is another projects jointly funded by IMESA and WRC. The completed document was launched at the 86</a:t>
            </a:r>
            <a:r>
              <a:rPr lang="en-US" sz="1500" baseline="30000" dirty="0"/>
              <a:t>th</a:t>
            </a:r>
            <a:r>
              <a:rPr lang="en-US" sz="1500" dirty="0"/>
              <a:t> IMESA Conference in Gqeberha in October 2023.</a:t>
            </a:r>
          </a:p>
          <a:p>
            <a:pPr>
              <a:lnSpc>
                <a:spcPct val="114000"/>
              </a:lnSpc>
              <a:spcBef>
                <a:spcPts val="0"/>
              </a:spcBef>
            </a:pPr>
            <a:endParaRPr lang="en-US" sz="1500" dirty="0"/>
          </a:p>
          <a:p>
            <a:pPr>
              <a:lnSpc>
                <a:spcPct val="114000"/>
              </a:lnSpc>
              <a:spcBef>
                <a:spcPts val="0"/>
              </a:spcBef>
            </a:pPr>
            <a:r>
              <a:rPr lang="en-US" sz="1500" dirty="0"/>
              <a:t>IMESA like other Voluntary Associations through its journal promotes the knowledge and practice of infrastructure development, maintenance and service delivery in Southern Africa</a:t>
            </a:r>
          </a:p>
          <a:p>
            <a:pPr>
              <a:lnSpc>
                <a:spcPct val="114000"/>
              </a:lnSpc>
              <a:spcBef>
                <a:spcPts val="0"/>
              </a:spcBef>
            </a:pPr>
            <a:endParaRPr lang="en-US" sz="1500" dirty="0"/>
          </a:p>
          <a:p>
            <a:pPr>
              <a:lnSpc>
                <a:spcPct val="114000"/>
              </a:lnSpc>
              <a:spcBef>
                <a:spcPts val="0"/>
              </a:spcBef>
            </a:pPr>
            <a:r>
              <a:rPr lang="en-US" sz="1500" dirty="0"/>
              <a:t>IMESA encourages municipal engineering practitioners to attend its annual conferences, seminars, meetings and trainings because this is where the exchange of ideas and knowledge are taking place. IMESA is reaching out to various Municipalities in trying to assist with capacity building, assistance with Pr Registrations etc.</a:t>
            </a:r>
          </a:p>
          <a:p>
            <a:pPr marL="0" indent="0">
              <a:lnSpc>
                <a:spcPct val="114000"/>
              </a:lnSpc>
              <a:spcBef>
                <a:spcPts val="0"/>
              </a:spcBef>
              <a:buNone/>
            </a:pPr>
            <a:endParaRPr lang="en-US" sz="1600" dirty="0"/>
          </a:p>
          <a:p>
            <a:pPr marL="0" indent="0">
              <a:lnSpc>
                <a:spcPct val="114000"/>
              </a:lnSpc>
              <a:spcBef>
                <a:spcPts val="0"/>
              </a:spcBef>
              <a:buNone/>
            </a:pPr>
            <a:endParaRPr lang="en-US" sz="1500" dirty="0"/>
          </a:p>
        </p:txBody>
      </p:sp>
      <p:pic>
        <p:nvPicPr>
          <p:cNvPr id="7" name="Picture 6">
            <a:extLst>
              <a:ext uri="{FF2B5EF4-FFF2-40B4-BE49-F238E27FC236}">
                <a16:creationId xmlns:a16="http://schemas.microsoft.com/office/drawing/2014/main" id="{D50C239A-7172-943C-1B53-112B38EF3EA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61068" y="129900"/>
            <a:ext cx="1189210" cy="872289"/>
          </a:xfrm>
          <a:prstGeom prst="rect">
            <a:avLst/>
          </a:prstGeom>
        </p:spPr>
      </p:pic>
    </p:spTree>
    <p:extLst>
      <p:ext uri="{BB962C8B-B14F-4D97-AF65-F5344CB8AC3E}">
        <p14:creationId xmlns:p14="http://schemas.microsoft.com/office/powerpoint/2010/main" val="143387641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853</TotalTime>
  <Words>1833</Words>
  <Application>Microsoft Office PowerPoint</Application>
  <PresentationFormat>On-screen Show (16:9)</PresentationFormat>
  <Paragraphs>162</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Calibri Light</vt:lpstr>
      <vt:lpstr>Courier New</vt:lpstr>
      <vt:lpstr>Open Sans</vt:lpstr>
      <vt:lpstr>Symbol</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WISA</dc:creator>
  <cp:lastModifiedBy>Melissa Cousins</cp:lastModifiedBy>
  <cp:revision>33</cp:revision>
  <dcterms:created xsi:type="dcterms:W3CDTF">2019-06-24T07:43:01Z</dcterms:created>
  <dcterms:modified xsi:type="dcterms:W3CDTF">2024-01-19T05:41:23Z</dcterms:modified>
</cp:coreProperties>
</file>